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2.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diagrams/layout2.xml" ContentType="application/vnd.openxmlformats-officedocument.drawingml.diagramLayout+xml"/>
  <Override PartName="/ppt/diagrams/drawing2.xml" ContentType="application/vnd.ms-office.drawingml.diagramDrawing+xml"/>
  <Override PartName="/ppt/diagrams/quickStyle1.xml" ContentType="application/vnd.openxmlformats-officedocument.drawingml.diagramStyle+xml"/>
  <Override PartName="/ppt/diagrams/colors2.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5" r:id="rId4"/>
    <p:sldId id="260" r:id="rId5"/>
    <p:sldId id="261" r:id="rId6"/>
    <p:sldId id="262" r:id="rId7"/>
    <p:sldId id="263" r:id="rId8"/>
    <p:sldId id="264" r:id="rId9"/>
    <p:sldId id="266" r:id="rId10"/>
    <p:sldId id="267" r:id="rId1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7" d="100"/>
          <a:sy n="37" d="100"/>
        </p:scale>
        <p:origin x="48"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B70C2B-F840-4C7F-BAF7-53D3F65390EC}"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2E2DB96D-88CD-493A-916E-ACEB846E957A}">
      <dgm:prSet/>
      <dgm:spPr/>
      <dgm:t>
        <a:bodyPr/>
        <a:lstStyle/>
        <a:p>
          <a:r>
            <a:rPr lang="da-DK"/>
            <a:t>Inge og Sanne</a:t>
          </a:r>
          <a:endParaRPr lang="en-US"/>
        </a:p>
      </dgm:t>
    </dgm:pt>
    <dgm:pt modelId="{0137C61A-52C3-4379-B0C0-0F5DA1BA1F6D}" type="parTrans" cxnId="{939212C7-2BA4-4FD4-909E-0DD75FC02716}">
      <dgm:prSet/>
      <dgm:spPr/>
      <dgm:t>
        <a:bodyPr/>
        <a:lstStyle/>
        <a:p>
          <a:endParaRPr lang="en-US"/>
        </a:p>
      </dgm:t>
    </dgm:pt>
    <dgm:pt modelId="{C7DF9C60-84A2-4A4C-92F4-025994799DD5}" type="sibTrans" cxnId="{939212C7-2BA4-4FD4-909E-0DD75FC02716}">
      <dgm:prSet/>
      <dgm:spPr/>
      <dgm:t>
        <a:bodyPr/>
        <a:lstStyle/>
        <a:p>
          <a:endParaRPr lang="en-US"/>
        </a:p>
      </dgm:t>
    </dgm:pt>
    <dgm:pt modelId="{83F6466E-224A-4CCC-BD69-CF439500645F}">
      <dgm:prSet/>
      <dgm:spPr/>
      <dgm:t>
        <a:bodyPr/>
        <a:lstStyle/>
        <a:p>
          <a:r>
            <a:rPr lang="da-DK"/>
            <a:t>Henny og Jan</a:t>
          </a:r>
          <a:endParaRPr lang="en-US"/>
        </a:p>
      </dgm:t>
    </dgm:pt>
    <dgm:pt modelId="{6A4FE8AA-E9DC-4983-805A-26E4B1C06DEA}" type="parTrans" cxnId="{BF055911-0006-4A18-B726-CA6013E3EB7F}">
      <dgm:prSet/>
      <dgm:spPr/>
      <dgm:t>
        <a:bodyPr/>
        <a:lstStyle/>
        <a:p>
          <a:endParaRPr lang="en-US"/>
        </a:p>
      </dgm:t>
    </dgm:pt>
    <dgm:pt modelId="{8909DC53-1B5A-4751-B235-444EEB012713}" type="sibTrans" cxnId="{BF055911-0006-4A18-B726-CA6013E3EB7F}">
      <dgm:prSet/>
      <dgm:spPr/>
      <dgm:t>
        <a:bodyPr/>
        <a:lstStyle/>
        <a:p>
          <a:endParaRPr lang="en-US"/>
        </a:p>
      </dgm:t>
    </dgm:pt>
    <dgm:pt modelId="{9317AF86-A32C-46D4-B2F0-F617FB81DF4A}">
      <dgm:prSet/>
      <dgm:spPr/>
      <dgm:t>
        <a:bodyPr/>
        <a:lstStyle/>
        <a:p>
          <a:r>
            <a:rPr lang="da-DK"/>
            <a:t>Trine og Charlotte</a:t>
          </a:r>
          <a:endParaRPr lang="en-US"/>
        </a:p>
      </dgm:t>
    </dgm:pt>
    <dgm:pt modelId="{CCA89AE4-81AE-42B1-B4E5-AAE2899F738F}" type="parTrans" cxnId="{7FA9D228-4D8B-4FFF-AC5D-24A45229093B}">
      <dgm:prSet/>
      <dgm:spPr/>
      <dgm:t>
        <a:bodyPr/>
        <a:lstStyle/>
        <a:p>
          <a:endParaRPr lang="en-US"/>
        </a:p>
      </dgm:t>
    </dgm:pt>
    <dgm:pt modelId="{7A9EA688-8378-487A-839F-5537388ED8DC}" type="sibTrans" cxnId="{7FA9D228-4D8B-4FFF-AC5D-24A45229093B}">
      <dgm:prSet/>
      <dgm:spPr/>
      <dgm:t>
        <a:bodyPr/>
        <a:lstStyle/>
        <a:p>
          <a:endParaRPr lang="en-US"/>
        </a:p>
      </dgm:t>
    </dgm:pt>
    <dgm:pt modelId="{7D6959AA-70EF-4406-AE9C-81E7FB8E40D8}">
      <dgm:prSet/>
      <dgm:spPr/>
      <dgm:t>
        <a:bodyPr/>
        <a:lstStyle/>
        <a:p>
          <a:r>
            <a:rPr lang="da-DK"/>
            <a:t>Stærkere læringsfællesskaber</a:t>
          </a:r>
          <a:endParaRPr lang="en-US"/>
        </a:p>
      </dgm:t>
    </dgm:pt>
    <dgm:pt modelId="{3FCA16A5-F52F-41FF-A2A9-F39D9F4B6E39}" type="parTrans" cxnId="{8EFD65B1-EF6F-4357-9EDF-936BC2BED887}">
      <dgm:prSet/>
      <dgm:spPr/>
      <dgm:t>
        <a:bodyPr/>
        <a:lstStyle/>
        <a:p>
          <a:endParaRPr lang="en-US"/>
        </a:p>
      </dgm:t>
    </dgm:pt>
    <dgm:pt modelId="{E8EBD0CF-D471-42D4-978B-52E4B2CF83B8}" type="sibTrans" cxnId="{8EFD65B1-EF6F-4357-9EDF-936BC2BED887}">
      <dgm:prSet/>
      <dgm:spPr/>
      <dgm:t>
        <a:bodyPr/>
        <a:lstStyle/>
        <a:p>
          <a:endParaRPr lang="en-US"/>
        </a:p>
      </dgm:t>
    </dgm:pt>
    <dgm:pt modelId="{4DDEB415-46A2-4AB4-B4DD-053C2FB8F852}" type="pres">
      <dgm:prSet presAssocID="{0AB70C2B-F840-4C7F-BAF7-53D3F65390EC}" presName="matrix" presStyleCnt="0">
        <dgm:presLayoutVars>
          <dgm:chMax val="1"/>
          <dgm:dir/>
          <dgm:resizeHandles val="exact"/>
        </dgm:presLayoutVars>
      </dgm:prSet>
      <dgm:spPr/>
    </dgm:pt>
    <dgm:pt modelId="{D0104D6D-16E4-4F02-9DE8-52CC8A17FB0A}" type="pres">
      <dgm:prSet presAssocID="{0AB70C2B-F840-4C7F-BAF7-53D3F65390EC}" presName="diamond" presStyleLbl="bgShp" presStyleIdx="0" presStyleCnt="1"/>
      <dgm:spPr/>
    </dgm:pt>
    <dgm:pt modelId="{B038F460-688E-4023-9366-EA5534C19E9C}" type="pres">
      <dgm:prSet presAssocID="{0AB70C2B-F840-4C7F-BAF7-53D3F65390EC}" presName="quad1" presStyleLbl="node1" presStyleIdx="0" presStyleCnt="4">
        <dgm:presLayoutVars>
          <dgm:chMax val="0"/>
          <dgm:chPref val="0"/>
          <dgm:bulletEnabled val="1"/>
        </dgm:presLayoutVars>
      </dgm:prSet>
      <dgm:spPr/>
    </dgm:pt>
    <dgm:pt modelId="{7CF68B53-4D04-4671-A968-F582E81E763C}" type="pres">
      <dgm:prSet presAssocID="{0AB70C2B-F840-4C7F-BAF7-53D3F65390EC}" presName="quad2" presStyleLbl="node1" presStyleIdx="1" presStyleCnt="4">
        <dgm:presLayoutVars>
          <dgm:chMax val="0"/>
          <dgm:chPref val="0"/>
          <dgm:bulletEnabled val="1"/>
        </dgm:presLayoutVars>
      </dgm:prSet>
      <dgm:spPr/>
    </dgm:pt>
    <dgm:pt modelId="{8A49FDE6-8B5A-4A8A-983C-E569D6698644}" type="pres">
      <dgm:prSet presAssocID="{0AB70C2B-F840-4C7F-BAF7-53D3F65390EC}" presName="quad3" presStyleLbl="node1" presStyleIdx="2" presStyleCnt="4">
        <dgm:presLayoutVars>
          <dgm:chMax val="0"/>
          <dgm:chPref val="0"/>
          <dgm:bulletEnabled val="1"/>
        </dgm:presLayoutVars>
      </dgm:prSet>
      <dgm:spPr/>
    </dgm:pt>
    <dgm:pt modelId="{0F95FA1C-D5A9-46E1-A347-0DE840800024}" type="pres">
      <dgm:prSet presAssocID="{0AB70C2B-F840-4C7F-BAF7-53D3F65390EC}" presName="quad4" presStyleLbl="node1" presStyleIdx="3" presStyleCnt="4">
        <dgm:presLayoutVars>
          <dgm:chMax val="0"/>
          <dgm:chPref val="0"/>
          <dgm:bulletEnabled val="1"/>
        </dgm:presLayoutVars>
      </dgm:prSet>
      <dgm:spPr/>
    </dgm:pt>
  </dgm:ptLst>
  <dgm:cxnLst>
    <dgm:cxn modelId="{BF055911-0006-4A18-B726-CA6013E3EB7F}" srcId="{0AB70C2B-F840-4C7F-BAF7-53D3F65390EC}" destId="{83F6466E-224A-4CCC-BD69-CF439500645F}" srcOrd="1" destOrd="0" parTransId="{6A4FE8AA-E9DC-4983-805A-26E4B1C06DEA}" sibTransId="{8909DC53-1B5A-4751-B235-444EEB012713}"/>
    <dgm:cxn modelId="{7FA9D228-4D8B-4FFF-AC5D-24A45229093B}" srcId="{0AB70C2B-F840-4C7F-BAF7-53D3F65390EC}" destId="{9317AF86-A32C-46D4-B2F0-F617FB81DF4A}" srcOrd="2" destOrd="0" parTransId="{CCA89AE4-81AE-42B1-B4E5-AAE2899F738F}" sibTransId="{7A9EA688-8378-487A-839F-5537388ED8DC}"/>
    <dgm:cxn modelId="{64A01136-DE44-49EF-B1AE-AE595F16BCBA}" type="presOf" srcId="{9317AF86-A32C-46D4-B2F0-F617FB81DF4A}" destId="{8A49FDE6-8B5A-4A8A-983C-E569D6698644}" srcOrd="0" destOrd="0" presId="urn:microsoft.com/office/officeart/2005/8/layout/matrix3"/>
    <dgm:cxn modelId="{EB82D93B-29AA-4DB6-8985-9009934B753B}" type="presOf" srcId="{2E2DB96D-88CD-493A-916E-ACEB846E957A}" destId="{B038F460-688E-4023-9366-EA5534C19E9C}" srcOrd="0" destOrd="0" presId="urn:microsoft.com/office/officeart/2005/8/layout/matrix3"/>
    <dgm:cxn modelId="{29DBF88D-6EFC-408D-A578-6D430234EE77}" type="presOf" srcId="{83F6466E-224A-4CCC-BD69-CF439500645F}" destId="{7CF68B53-4D04-4671-A968-F582E81E763C}" srcOrd="0" destOrd="0" presId="urn:microsoft.com/office/officeart/2005/8/layout/matrix3"/>
    <dgm:cxn modelId="{199DB4A5-7B9D-419A-83D1-0F05D54EEB54}" type="presOf" srcId="{7D6959AA-70EF-4406-AE9C-81E7FB8E40D8}" destId="{0F95FA1C-D5A9-46E1-A347-0DE840800024}" srcOrd="0" destOrd="0" presId="urn:microsoft.com/office/officeart/2005/8/layout/matrix3"/>
    <dgm:cxn modelId="{8EFD65B1-EF6F-4357-9EDF-936BC2BED887}" srcId="{0AB70C2B-F840-4C7F-BAF7-53D3F65390EC}" destId="{7D6959AA-70EF-4406-AE9C-81E7FB8E40D8}" srcOrd="3" destOrd="0" parTransId="{3FCA16A5-F52F-41FF-A2A9-F39D9F4B6E39}" sibTransId="{E8EBD0CF-D471-42D4-978B-52E4B2CF83B8}"/>
    <dgm:cxn modelId="{939212C7-2BA4-4FD4-909E-0DD75FC02716}" srcId="{0AB70C2B-F840-4C7F-BAF7-53D3F65390EC}" destId="{2E2DB96D-88CD-493A-916E-ACEB846E957A}" srcOrd="0" destOrd="0" parTransId="{0137C61A-52C3-4379-B0C0-0F5DA1BA1F6D}" sibTransId="{C7DF9C60-84A2-4A4C-92F4-025994799DD5}"/>
    <dgm:cxn modelId="{3517FBFE-AB2E-4A95-8FD4-85BC97BD88C2}" type="presOf" srcId="{0AB70C2B-F840-4C7F-BAF7-53D3F65390EC}" destId="{4DDEB415-46A2-4AB4-B4DD-053C2FB8F852}" srcOrd="0" destOrd="0" presId="urn:microsoft.com/office/officeart/2005/8/layout/matrix3"/>
    <dgm:cxn modelId="{AE52DEAA-F114-4595-ACEF-A68BD790CFA2}" type="presParOf" srcId="{4DDEB415-46A2-4AB4-B4DD-053C2FB8F852}" destId="{D0104D6D-16E4-4F02-9DE8-52CC8A17FB0A}" srcOrd="0" destOrd="0" presId="urn:microsoft.com/office/officeart/2005/8/layout/matrix3"/>
    <dgm:cxn modelId="{230D70A2-C71A-4271-AFE8-92E62E9BA80E}" type="presParOf" srcId="{4DDEB415-46A2-4AB4-B4DD-053C2FB8F852}" destId="{B038F460-688E-4023-9366-EA5534C19E9C}" srcOrd="1" destOrd="0" presId="urn:microsoft.com/office/officeart/2005/8/layout/matrix3"/>
    <dgm:cxn modelId="{DF812927-D40F-4199-A15F-35CA916CBA68}" type="presParOf" srcId="{4DDEB415-46A2-4AB4-B4DD-053C2FB8F852}" destId="{7CF68B53-4D04-4671-A968-F582E81E763C}" srcOrd="2" destOrd="0" presId="urn:microsoft.com/office/officeart/2005/8/layout/matrix3"/>
    <dgm:cxn modelId="{1079DB84-7EB6-4A1F-995F-78B9F628D21F}" type="presParOf" srcId="{4DDEB415-46A2-4AB4-B4DD-053C2FB8F852}" destId="{8A49FDE6-8B5A-4A8A-983C-E569D6698644}" srcOrd="3" destOrd="0" presId="urn:microsoft.com/office/officeart/2005/8/layout/matrix3"/>
    <dgm:cxn modelId="{6B898FFE-4893-4775-928E-5B7F2034C557}" type="presParOf" srcId="{4DDEB415-46A2-4AB4-B4DD-053C2FB8F852}" destId="{0F95FA1C-D5A9-46E1-A347-0DE840800024}"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6D1313-BD2F-447C-BDD1-2677FBC25D6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5D0A33B-8628-4458-83B7-E6A7CFFB0A88}">
      <dgm:prSet/>
      <dgm:spPr/>
      <dgm:t>
        <a:bodyPr/>
        <a:lstStyle/>
        <a:p>
          <a:r>
            <a:rPr lang="da-DK"/>
            <a:t>Fokus på evaluering og indsamling af data</a:t>
          </a:r>
          <a:endParaRPr lang="en-US"/>
        </a:p>
      </dgm:t>
    </dgm:pt>
    <dgm:pt modelId="{99DFC62E-2FE1-48F4-9C9D-38A98465726E}" type="parTrans" cxnId="{AD7CB132-C9A7-40D9-8CB1-672922391571}">
      <dgm:prSet/>
      <dgm:spPr/>
      <dgm:t>
        <a:bodyPr/>
        <a:lstStyle/>
        <a:p>
          <a:endParaRPr lang="en-US"/>
        </a:p>
      </dgm:t>
    </dgm:pt>
    <dgm:pt modelId="{88CCA4FE-C696-4058-B25F-DD24939A8403}" type="sibTrans" cxnId="{AD7CB132-C9A7-40D9-8CB1-672922391571}">
      <dgm:prSet/>
      <dgm:spPr/>
      <dgm:t>
        <a:bodyPr/>
        <a:lstStyle/>
        <a:p>
          <a:endParaRPr lang="en-US"/>
        </a:p>
      </dgm:t>
    </dgm:pt>
    <dgm:pt modelId="{BEE66F16-E633-406F-9AA8-A1841F9248C8}">
      <dgm:prSet/>
      <dgm:spPr/>
      <dgm:t>
        <a:bodyPr/>
        <a:lstStyle/>
        <a:p>
          <a:r>
            <a:rPr lang="da-DK"/>
            <a:t>Arbejde med at sætte mål</a:t>
          </a:r>
          <a:endParaRPr lang="en-US"/>
        </a:p>
      </dgm:t>
    </dgm:pt>
    <dgm:pt modelId="{BCD1D6A1-077A-4CCB-8986-8A3E7C4E584B}" type="parTrans" cxnId="{BD635EEC-DF68-412B-81DE-546EAB93513F}">
      <dgm:prSet/>
      <dgm:spPr/>
      <dgm:t>
        <a:bodyPr/>
        <a:lstStyle/>
        <a:p>
          <a:endParaRPr lang="en-US"/>
        </a:p>
      </dgm:t>
    </dgm:pt>
    <dgm:pt modelId="{2C47F728-7AD8-484B-9A9D-7611D5E0A045}" type="sibTrans" cxnId="{BD635EEC-DF68-412B-81DE-546EAB93513F}">
      <dgm:prSet/>
      <dgm:spPr/>
      <dgm:t>
        <a:bodyPr/>
        <a:lstStyle/>
        <a:p>
          <a:endParaRPr lang="en-US"/>
        </a:p>
      </dgm:t>
    </dgm:pt>
    <dgm:pt modelId="{46D292AE-A4CB-40A0-8ED0-2116A3EC6D2F}">
      <dgm:prSet/>
      <dgm:spPr/>
      <dgm:t>
        <a:bodyPr/>
        <a:lstStyle/>
        <a:p>
          <a:r>
            <a:rPr lang="da-DK" dirty="0"/>
            <a:t>Videndeling</a:t>
          </a:r>
        </a:p>
        <a:p>
          <a:endParaRPr lang="da-DK" dirty="0"/>
        </a:p>
        <a:p>
          <a:r>
            <a:rPr lang="da-DK" dirty="0"/>
            <a:t>Arbejdet med de 12 pædagogiske mål</a:t>
          </a:r>
          <a:endParaRPr lang="en-US" dirty="0"/>
        </a:p>
      </dgm:t>
    </dgm:pt>
    <dgm:pt modelId="{22A115C3-DCE5-449F-8A5E-3A11EFC4F785}" type="parTrans" cxnId="{3CFD3004-4455-4219-9833-E99BA39C99C9}">
      <dgm:prSet/>
      <dgm:spPr/>
      <dgm:t>
        <a:bodyPr/>
        <a:lstStyle/>
        <a:p>
          <a:endParaRPr lang="en-US"/>
        </a:p>
      </dgm:t>
    </dgm:pt>
    <dgm:pt modelId="{3EEC8C62-62C5-483D-A00C-212B2C99A2CD}" type="sibTrans" cxnId="{3CFD3004-4455-4219-9833-E99BA39C99C9}">
      <dgm:prSet/>
      <dgm:spPr/>
      <dgm:t>
        <a:bodyPr/>
        <a:lstStyle/>
        <a:p>
          <a:endParaRPr lang="en-US"/>
        </a:p>
      </dgm:t>
    </dgm:pt>
    <dgm:pt modelId="{E57D7C4B-3937-4B44-B43C-2694EB4DDD60}">
      <dgm:prSet/>
      <dgm:spPr/>
      <dgm:t>
        <a:bodyPr/>
        <a:lstStyle/>
        <a:p>
          <a:r>
            <a:rPr lang="da-DK"/>
            <a:t>At der kommer faglige betragtninger fra afdelinger</a:t>
          </a:r>
          <a:endParaRPr lang="en-US"/>
        </a:p>
      </dgm:t>
    </dgm:pt>
    <dgm:pt modelId="{28815DDE-DF07-42C7-8D35-CFE47F3C5853}" type="parTrans" cxnId="{6EA12F04-DF1C-4E57-9706-ECE5CF84A247}">
      <dgm:prSet/>
      <dgm:spPr/>
      <dgm:t>
        <a:bodyPr/>
        <a:lstStyle/>
        <a:p>
          <a:endParaRPr lang="en-US"/>
        </a:p>
      </dgm:t>
    </dgm:pt>
    <dgm:pt modelId="{922A49CA-9540-4C8F-8E8E-D3342A83F394}" type="sibTrans" cxnId="{6EA12F04-DF1C-4E57-9706-ECE5CF84A247}">
      <dgm:prSet/>
      <dgm:spPr/>
      <dgm:t>
        <a:bodyPr/>
        <a:lstStyle/>
        <a:p>
          <a:endParaRPr lang="en-US"/>
        </a:p>
      </dgm:t>
    </dgm:pt>
    <dgm:pt modelId="{48E7B961-45CA-410E-9396-C7500321F6BF}" type="pres">
      <dgm:prSet presAssocID="{5D6D1313-BD2F-447C-BDD1-2677FBC25D60}" presName="linear" presStyleCnt="0">
        <dgm:presLayoutVars>
          <dgm:animLvl val="lvl"/>
          <dgm:resizeHandles val="exact"/>
        </dgm:presLayoutVars>
      </dgm:prSet>
      <dgm:spPr/>
    </dgm:pt>
    <dgm:pt modelId="{F524D32F-9300-4D52-BE11-204C80EA5D6D}" type="pres">
      <dgm:prSet presAssocID="{75D0A33B-8628-4458-83B7-E6A7CFFB0A88}" presName="parentText" presStyleLbl="node1" presStyleIdx="0" presStyleCnt="4">
        <dgm:presLayoutVars>
          <dgm:chMax val="0"/>
          <dgm:bulletEnabled val="1"/>
        </dgm:presLayoutVars>
      </dgm:prSet>
      <dgm:spPr/>
    </dgm:pt>
    <dgm:pt modelId="{A945E179-BA09-4257-8B61-5BD0068FB1C8}" type="pres">
      <dgm:prSet presAssocID="{88CCA4FE-C696-4058-B25F-DD24939A8403}" presName="spacer" presStyleCnt="0"/>
      <dgm:spPr/>
    </dgm:pt>
    <dgm:pt modelId="{C17DB779-F8E3-4AD3-AD62-21D9AB28DF4A}" type="pres">
      <dgm:prSet presAssocID="{BEE66F16-E633-406F-9AA8-A1841F9248C8}" presName="parentText" presStyleLbl="node1" presStyleIdx="1" presStyleCnt="4">
        <dgm:presLayoutVars>
          <dgm:chMax val="0"/>
          <dgm:bulletEnabled val="1"/>
        </dgm:presLayoutVars>
      </dgm:prSet>
      <dgm:spPr/>
    </dgm:pt>
    <dgm:pt modelId="{32869AAE-21BD-4749-9EB1-1D623A27ADE7}" type="pres">
      <dgm:prSet presAssocID="{2C47F728-7AD8-484B-9A9D-7611D5E0A045}" presName="spacer" presStyleCnt="0"/>
      <dgm:spPr/>
    </dgm:pt>
    <dgm:pt modelId="{B47FA0B6-3A25-4436-B9AB-3ACD38A5AB16}" type="pres">
      <dgm:prSet presAssocID="{46D292AE-A4CB-40A0-8ED0-2116A3EC6D2F}" presName="parentText" presStyleLbl="node1" presStyleIdx="2" presStyleCnt="4">
        <dgm:presLayoutVars>
          <dgm:chMax val="0"/>
          <dgm:bulletEnabled val="1"/>
        </dgm:presLayoutVars>
      </dgm:prSet>
      <dgm:spPr/>
    </dgm:pt>
    <dgm:pt modelId="{9E2277C2-6CA2-4216-B01D-449A3D3261EB}" type="pres">
      <dgm:prSet presAssocID="{3EEC8C62-62C5-483D-A00C-212B2C99A2CD}" presName="spacer" presStyleCnt="0"/>
      <dgm:spPr/>
    </dgm:pt>
    <dgm:pt modelId="{A2A73DCA-D850-4C95-A4E8-018B633A4AA4}" type="pres">
      <dgm:prSet presAssocID="{E57D7C4B-3937-4B44-B43C-2694EB4DDD60}" presName="parentText" presStyleLbl="node1" presStyleIdx="3" presStyleCnt="4">
        <dgm:presLayoutVars>
          <dgm:chMax val="0"/>
          <dgm:bulletEnabled val="1"/>
        </dgm:presLayoutVars>
      </dgm:prSet>
      <dgm:spPr/>
    </dgm:pt>
  </dgm:ptLst>
  <dgm:cxnLst>
    <dgm:cxn modelId="{6EA12F04-DF1C-4E57-9706-ECE5CF84A247}" srcId="{5D6D1313-BD2F-447C-BDD1-2677FBC25D60}" destId="{E57D7C4B-3937-4B44-B43C-2694EB4DDD60}" srcOrd="3" destOrd="0" parTransId="{28815DDE-DF07-42C7-8D35-CFE47F3C5853}" sibTransId="{922A49CA-9540-4C8F-8E8E-D3342A83F394}"/>
    <dgm:cxn modelId="{3CFD3004-4455-4219-9833-E99BA39C99C9}" srcId="{5D6D1313-BD2F-447C-BDD1-2677FBC25D60}" destId="{46D292AE-A4CB-40A0-8ED0-2116A3EC6D2F}" srcOrd="2" destOrd="0" parTransId="{22A115C3-DCE5-449F-8A5E-3A11EFC4F785}" sibTransId="{3EEC8C62-62C5-483D-A00C-212B2C99A2CD}"/>
    <dgm:cxn modelId="{48C54026-6E01-4DA2-A83C-41B070423442}" type="presOf" srcId="{75D0A33B-8628-4458-83B7-E6A7CFFB0A88}" destId="{F524D32F-9300-4D52-BE11-204C80EA5D6D}" srcOrd="0" destOrd="0" presId="urn:microsoft.com/office/officeart/2005/8/layout/vList2"/>
    <dgm:cxn modelId="{A43F2D27-0B3C-4D98-854E-756FF4A1BDAE}" type="presOf" srcId="{E57D7C4B-3937-4B44-B43C-2694EB4DDD60}" destId="{A2A73DCA-D850-4C95-A4E8-018B633A4AA4}" srcOrd="0" destOrd="0" presId="urn:microsoft.com/office/officeart/2005/8/layout/vList2"/>
    <dgm:cxn modelId="{AD7CB132-C9A7-40D9-8CB1-672922391571}" srcId="{5D6D1313-BD2F-447C-BDD1-2677FBC25D60}" destId="{75D0A33B-8628-4458-83B7-E6A7CFFB0A88}" srcOrd="0" destOrd="0" parTransId="{99DFC62E-2FE1-48F4-9C9D-38A98465726E}" sibTransId="{88CCA4FE-C696-4058-B25F-DD24939A8403}"/>
    <dgm:cxn modelId="{470E5E93-6890-416D-96CF-541425BD2B34}" type="presOf" srcId="{46D292AE-A4CB-40A0-8ED0-2116A3EC6D2F}" destId="{B47FA0B6-3A25-4436-B9AB-3ACD38A5AB16}" srcOrd="0" destOrd="0" presId="urn:microsoft.com/office/officeart/2005/8/layout/vList2"/>
    <dgm:cxn modelId="{667BDEA4-8222-4E75-9E7C-9C30A5640F68}" type="presOf" srcId="{BEE66F16-E633-406F-9AA8-A1841F9248C8}" destId="{C17DB779-F8E3-4AD3-AD62-21D9AB28DF4A}" srcOrd="0" destOrd="0" presId="urn:microsoft.com/office/officeart/2005/8/layout/vList2"/>
    <dgm:cxn modelId="{BD635EEC-DF68-412B-81DE-546EAB93513F}" srcId="{5D6D1313-BD2F-447C-BDD1-2677FBC25D60}" destId="{BEE66F16-E633-406F-9AA8-A1841F9248C8}" srcOrd="1" destOrd="0" parTransId="{BCD1D6A1-077A-4CCB-8986-8A3E7C4E584B}" sibTransId="{2C47F728-7AD8-484B-9A9D-7611D5E0A045}"/>
    <dgm:cxn modelId="{B015CAF4-86FE-499E-9744-33E90919DD97}" type="presOf" srcId="{5D6D1313-BD2F-447C-BDD1-2677FBC25D60}" destId="{48E7B961-45CA-410E-9396-C7500321F6BF}" srcOrd="0" destOrd="0" presId="urn:microsoft.com/office/officeart/2005/8/layout/vList2"/>
    <dgm:cxn modelId="{CE2230E1-CC0A-458A-8ED9-3BFA6DE7C1FF}" type="presParOf" srcId="{48E7B961-45CA-410E-9396-C7500321F6BF}" destId="{F524D32F-9300-4D52-BE11-204C80EA5D6D}" srcOrd="0" destOrd="0" presId="urn:microsoft.com/office/officeart/2005/8/layout/vList2"/>
    <dgm:cxn modelId="{555B69B3-B13F-4DEA-A4D3-1E3CEA6A80B4}" type="presParOf" srcId="{48E7B961-45CA-410E-9396-C7500321F6BF}" destId="{A945E179-BA09-4257-8B61-5BD0068FB1C8}" srcOrd="1" destOrd="0" presId="urn:microsoft.com/office/officeart/2005/8/layout/vList2"/>
    <dgm:cxn modelId="{D094E534-B215-45FD-848A-237CA04964E5}" type="presParOf" srcId="{48E7B961-45CA-410E-9396-C7500321F6BF}" destId="{C17DB779-F8E3-4AD3-AD62-21D9AB28DF4A}" srcOrd="2" destOrd="0" presId="urn:microsoft.com/office/officeart/2005/8/layout/vList2"/>
    <dgm:cxn modelId="{54B5D21F-EDF2-4C7E-A13D-8D0C8A1039B1}" type="presParOf" srcId="{48E7B961-45CA-410E-9396-C7500321F6BF}" destId="{32869AAE-21BD-4749-9EB1-1D623A27ADE7}" srcOrd="3" destOrd="0" presId="urn:microsoft.com/office/officeart/2005/8/layout/vList2"/>
    <dgm:cxn modelId="{E77A856D-D594-4474-83D1-37F1A414B438}" type="presParOf" srcId="{48E7B961-45CA-410E-9396-C7500321F6BF}" destId="{B47FA0B6-3A25-4436-B9AB-3ACD38A5AB16}" srcOrd="4" destOrd="0" presId="urn:microsoft.com/office/officeart/2005/8/layout/vList2"/>
    <dgm:cxn modelId="{FCDAA742-52CF-434E-868A-D1B58A28EEBC}" type="presParOf" srcId="{48E7B961-45CA-410E-9396-C7500321F6BF}" destId="{9E2277C2-6CA2-4216-B01D-449A3D3261EB}" srcOrd="5" destOrd="0" presId="urn:microsoft.com/office/officeart/2005/8/layout/vList2"/>
    <dgm:cxn modelId="{1E6824A4-7FE1-4C38-82C5-57404FB5295B}" type="presParOf" srcId="{48E7B961-45CA-410E-9396-C7500321F6BF}" destId="{A2A73DCA-D850-4C95-A4E8-018B633A4AA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04D6D-16E4-4F02-9DE8-52CC8A17FB0A}">
      <dsp:nvSpPr>
        <dsp:cNvPr id="0" name=""/>
        <dsp:cNvSpPr/>
      </dsp:nvSpPr>
      <dsp:spPr>
        <a:xfrm>
          <a:off x="981074" y="0"/>
          <a:ext cx="4516438" cy="451643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38F460-688E-4023-9366-EA5534C19E9C}">
      <dsp:nvSpPr>
        <dsp:cNvPr id="0" name=""/>
        <dsp:cNvSpPr/>
      </dsp:nvSpPr>
      <dsp:spPr>
        <a:xfrm>
          <a:off x="1410136" y="429061"/>
          <a:ext cx="1761410" cy="17614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a:t>Inge og Sanne</a:t>
          </a:r>
          <a:endParaRPr lang="en-US" sz="1400" kern="1200"/>
        </a:p>
      </dsp:txBody>
      <dsp:txXfrm>
        <a:off x="1496121" y="515046"/>
        <a:ext cx="1589440" cy="1589440"/>
      </dsp:txXfrm>
    </dsp:sp>
    <dsp:sp modelId="{7CF68B53-4D04-4671-A968-F582E81E763C}">
      <dsp:nvSpPr>
        <dsp:cNvPr id="0" name=""/>
        <dsp:cNvSpPr/>
      </dsp:nvSpPr>
      <dsp:spPr>
        <a:xfrm>
          <a:off x="3307040" y="429061"/>
          <a:ext cx="1761410" cy="176141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a:t>Henny og Jan</a:t>
          </a:r>
          <a:endParaRPr lang="en-US" sz="1400" kern="1200"/>
        </a:p>
      </dsp:txBody>
      <dsp:txXfrm>
        <a:off x="3393025" y="515046"/>
        <a:ext cx="1589440" cy="1589440"/>
      </dsp:txXfrm>
    </dsp:sp>
    <dsp:sp modelId="{8A49FDE6-8B5A-4A8A-983C-E569D6698644}">
      <dsp:nvSpPr>
        <dsp:cNvPr id="0" name=""/>
        <dsp:cNvSpPr/>
      </dsp:nvSpPr>
      <dsp:spPr>
        <a:xfrm>
          <a:off x="1410136" y="2325965"/>
          <a:ext cx="1761410" cy="176141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a:t>Trine og Charlotte</a:t>
          </a:r>
          <a:endParaRPr lang="en-US" sz="1400" kern="1200"/>
        </a:p>
      </dsp:txBody>
      <dsp:txXfrm>
        <a:off x="1496121" y="2411950"/>
        <a:ext cx="1589440" cy="1589440"/>
      </dsp:txXfrm>
    </dsp:sp>
    <dsp:sp modelId="{0F95FA1C-D5A9-46E1-A347-0DE840800024}">
      <dsp:nvSpPr>
        <dsp:cNvPr id="0" name=""/>
        <dsp:cNvSpPr/>
      </dsp:nvSpPr>
      <dsp:spPr>
        <a:xfrm>
          <a:off x="3307040" y="2325965"/>
          <a:ext cx="1761410" cy="17614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a:t>Stærkere læringsfællesskaber</a:t>
          </a:r>
          <a:endParaRPr lang="en-US" sz="1400" kern="1200"/>
        </a:p>
      </dsp:txBody>
      <dsp:txXfrm>
        <a:off x="3393025" y="2411950"/>
        <a:ext cx="1589440" cy="1589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4D32F-9300-4D52-BE11-204C80EA5D6D}">
      <dsp:nvSpPr>
        <dsp:cNvPr id="0" name=""/>
        <dsp:cNvSpPr/>
      </dsp:nvSpPr>
      <dsp:spPr>
        <a:xfrm>
          <a:off x="0" y="30449"/>
          <a:ext cx="6478587" cy="107932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a-DK" sz="1600" kern="1200"/>
            <a:t>Fokus på evaluering og indsamling af data</a:t>
          </a:r>
          <a:endParaRPr lang="en-US" sz="1600" kern="1200"/>
        </a:p>
      </dsp:txBody>
      <dsp:txXfrm>
        <a:off x="52688" y="83137"/>
        <a:ext cx="6373211" cy="973949"/>
      </dsp:txXfrm>
    </dsp:sp>
    <dsp:sp modelId="{C17DB779-F8E3-4AD3-AD62-21D9AB28DF4A}">
      <dsp:nvSpPr>
        <dsp:cNvPr id="0" name=""/>
        <dsp:cNvSpPr/>
      </dsp:nvSpPr>
      <dsp:spPr>
        <a:xfrm>
          <a:off x="0" y="1155854"/>
          <a:ext cx="6478587" cy="107932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a-DK" sz="1600" kern="1200"/>
            <a:t>Arbejde med at sætte mål</a:t>
          </a:r>
          <a:endParaRPr lang="en-US" sz="1600" kern="1200"/>
        </a:p>
      </dsp:txBody>
      <dsp:txXfrm>
        <a:off x="52688" y="1208542"/>
        <a:ext cx="6373211" cy="973949"/>
      </dsp:txXfrm>
    </dsp:sp>
    <dsp:sp modelId="{B47FA0B6-3A25-4436-B9AB-3ACD38A5AB16}">
      <dsp:nvSpPr>
        <dsp:cNvPr id="0" name=""/>
        <dsp:cNvSpPr/>
      </dsp:nvSpPr>
      <dsp:spPr>
        <a:xfrm>
          <a:off x="0" y="2281259"/>
          <a:ext cx="6478587" cy="107932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a-DK" sz="1600" kern="1200" dirty="0"/>
            <a:t>Videndeling</a:t>
          </a:r>
        </a:p>
        <a:p>
          <a:pPr marL="0" lvl="0" indent="0" algn="l" defTabSz="711200">
            <a:lnSpc>
              <a:spcPct val="90000"/>
            </a:lnSpc>
            <a:spcBef>
              <a:spcPct val="0"/>
            </a:spcBef>
            <a:spcAft>
              <a:spcPct val="35000"/>
            </a:spcAft>
            <a:buNone/>
          </a:pPr>
          <a:endParaRPr lang="da-DK" sz="1600" kern="1200" dirty="0"/>
        </a:p>
        <a:p>
          <a:pPr marL="0" lvl="0" indent="0" algn="l" defTabSz="711200">
            <a:lnSpc>
              <a:spcPct val="90000"/>
            </a:lnSpc>
            <a:spcBef>
              <a:spcPct val="0"/>
            </a:spcBef>
            <a:spcAft>
              <a:spcPct val="35000"/>
            </a:spcAft>
            <a:buNone/>
          </a:pPr>
          <a:r>
            <a:rPr lang="da-DK" sz="1600" kern="1200" dirty="0"/>
            <a:t>Arbejdet med de 12 pædagogiske mål</a:t>
          </a:r>
          <a:endParaRPr lang="en-US" sz="1600" kern="1200" dirty="0"/>
        </a:p>
      </dsp:txBody>
      <dsp:txXfrm>
        <a:off x="52688" y="2333947"/>
        <a:ext cx="6373211" cy="973949"/>
      </dsp:txXfrm>
    </dsp:sp>
    <dsp:sp modelId="{A2A73DCA-D850-4C95-A4E8-018B633A4AA4}">
      <dsp:nvSpPr>
        <dsp:cNvPr id="0" name=""/>
        <dsp:cNvSpPr/>
      </dsp:nvSpPr>
      <dsp:spPr>
        <a:xfrm>
          <a:off x="0" y="3406664"/>
          <a:ext cx="6478587" cy="107932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a-DK" sz="1600" kern="1200"/>
            <a:t>At der kommer faglige betragtninger fra afdelinger</a:t>
          </a:r>
          <a:endParaRPr lang="en-US" sz="1600" kern="1200"/>
        </a:p>
      </dsp:txBody>
      <dsp:txXfrm>
        <a:off x="52688" y="3459352"/>
        <a:ext cx="6373211" cy="973949"/>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C2E1FB-EE43-4FA4-95FE-F62B00014F8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925BAC7B-286A-4FA0-95D1-A5B9114396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3ECEBFA2-C331-4491-A906-4A3B009A7072}"/>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5" name="Pladsholder til sidefod 4">
            <a:extLst>
              <a:ext uri="{FF2B5EF4-FFF2-40B4-BE49-F238E27FC236}">
                <a16:creationId xmlns:a16="http://schemas.microsoft.com/office/drawing/2014/main" id="{3D17B97D-DC7E-4406-87A4-2D21117425F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0B3F1A4-7DCE-4CF5-87AD-4ED29863CC2D}"/>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79544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92C43-F323-4703-B592-40592581149D}"/>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726EC2A-1FC5-47BC-AE76-DA2267F1D77F}"/>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A104E2C-9B95-4B7A-A501-45904B2A7896}"/>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5" name="Pladsholder til sidefod 4">
            <a:extLst>
              <a:ext uri="{FF2B5EF4-FFF2-40B4-BE49-F238E27FC236}">
                <a16:creationId xmlns:a16="http://schemas.microsoft.com/office/drawing/2014/main" id="{63F7C48D-78A3-4508-969A-E4FB1DE36A9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4F2791D-641C-41D6-AA6A-EAE3D14F18B3}"/>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161167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984B487D-9803-4FDF-BC6A-18C926BA195D}"/>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6AE4BB55-7393-4075-9495-FD52F4510F14}"/>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8C0C8DB-862F-4F34-ACA0-2B19CC5D0029}"/>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5" name="Pladsholder til sidefod 4">
            <a:extLst>
              <a:ext uri="{FF2B5EF4-FFF2-40B4-BE49-F238E27FC236}">
                <a16:creationId xmlns:a16="http://schemas.microsoft.com/office/drawing/2014/main" id="{A91B6A41-817D-4417-AAFA-C9D437C76F3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40D2C70-59C1-483A-9AB8-56169B572CFA}"/>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46780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07A195-43B4-4032-8A50-138687BE2D8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F30EF6A-3819-49B8-8E85-7804669B190A}"/>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F64C50A-8EEF-4050-9A6B-952F86BC1EB5}"/>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5" name="Pladsholder til sidefod 4">
            <a:extLst>
              <a:ext uri="{FF2B5EF4-FFF2-40B4-BE49-F238E27FC236}">
                <a16:creationId xmlns:a16="http://schemas.microsoft.com/office/drawing/2014/main" id="{0C18A6B4-423E-4CA7-94AA-01D0C5A6ED3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80DE8B2-AB68-41AB-BE06-68DF862846BA}"/>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370683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BC5D25-E805-4151-ACB2-F1A387E5489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56FD9176-F514-4398-9B8D-93BC5D7076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E5C4EC46-ACFD-4651-AEF5-67ED6F844BC2}"/>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5" name="Pladsholder til sidefod 4">
            <a:extLst>
              <a:ext uri="{FF2B5EF4-FFF2-40B4-BE49-F238E27FC236}">
                <a16:creationId xmlns:a16="http://schemas.microsoft.com/office/drawing/2014/main" id="{50EE26D4-C9CC-45DD-8E2F-16A36F276A2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5946C93-4D48-49EE-AA1C-A0582D1BD6C6}"/>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372501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AA6E7B-D9FE-4D4C-907B-FF0D26448B4F}"/>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19E7F4D-3915-4464-8451-C84914254681}"/>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C17749F4-6A99-460C-A3E6-724E6A7BADA2}"/>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94D5A879-5E2F-4EA4-A696-1D3EE95BEF7C}"/>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6" name="Pladsholder til sidefod 5">
            <a:extLst>
              <a:ext uri="{FF2B5EF4-FFF2-40B4-BE49-F238E27FC236}">
                <a16:creationId xmlns:a16="http://schemas.microsoft.com/office/drawing/2014/main" id="{6B3E627C-8044-482E-B3B4-4D8533BB392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DC5A75E-6863-4417-B029-34A6A9B4AFAA}"/>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10424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CFF48F-D24B-4D95-97BE-E84CCB595D6A}"/>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F6AD5B2-726B-49F2-A763-1CB183DFC3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0F7720DC-095B-4F43-B223-17DFDC24985D}"/>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A3396452-9F3A-4EC0-9F55-76237BE772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6F1B71BC-2DD9-4E23-846F-227AE90D8F1A}"/>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7B01FD21-76C6-4917-BD48-6DCF0CF266C4}"/>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8" name="Pladsholder til sidefod 7">
            <a:extLst>
              <a:ext uri="{FF2B5EF4-FFF2-40B4-BE49-F238E27FC236}">
                <a16:creationId xmlns:a16="http://schemas.microsoft.com/office/drawing/2014/main" id="{4BC245D0-B174-43D2-8501-1BCA8A747984}"/>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13E22DE6-2F50-469B-A3C0-D11AC97431C7}"/>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419606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95115B-E461-488B-815C-AFE467A212B7}"/>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FA66511A-A9F6-4F64-AAA1-207790D9D96D}"/>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4" name="Pladsholder til sidefod 3">
            <a:extLst>
              <a:ext uri="{FF2B5EF4-FFF2-40B4-BE49-F238E27FC236}">
                <a16:creationId xmlns:a16="http://schemas.microsoft.com/office/drawing/2014/main" id="{D4079710-2669-433E-BA51-2CB7FF37888D}"/>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A60B6C7-187D-4ACB-B7DC-07C7DFEC6E63}"/>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2223467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27177DCF-C601-4352-AD53-CFF2F4FF784A}"/>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3" name="Pladsholder til sidefod 2">
            <a:extLst>
              <a:ext uri="{FF2B5EF4-FFF2-40B4-BE49-F238E27FC236}">
                <a16:creationId xmlns:a16="http://schemas.microsoft.com/office/drawing/2014/main" id="{C13571A2-9C4F-437A-AF13-1FD2A8304ECA}"/>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95E9691A-EC06-46DA-907F-457E6C823574}"/>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3249350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1C3B28-B34E-4B52-9BF9-699CD4A0057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D5A58177-4F7E-4623-9B00-53CC1141F2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90737EC3-DA4E-449E-8265-C75A4CFAA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ECDFCEB-E44B-46EA-B728-17D4C026D19A}"/>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6" name="Pladsholder til sidefod 5">
            <a:extLst>
              <a:ext uri="{FF2B5EF4-FFF2-40B4-BE49-F238E27FC236}">
                <a16:creationId xmlns:a16="http://schemas.microsoft.com/office/drawing/2014/main" id="{AE76FB0E-F4E0-4124-B4C6-57AE3B8B1AF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72F603D-6F56-4863-9079-2514487107A9}"/>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384099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1C276-F084-41EE-9C96-50278A431FAE}"/>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3B73268A-FFD9-40D1-9763-61AF6E8E0B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5AE5D517-A100-4AA2-8B6C-C6F8C54A0D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38E23DE-65DF-45D7-B35E-750F466500B9}"/>
              </a:ext>
            </a:extLst>
          </p:cNvPr>
          <p:cNvSpPr>
            <a:spLocks noGrp="1"/>
          </p:cNvSpPr>
          <p:nvPr>
            <p:ph type="dt" sz="half" idx="10"/>
          </p:nvPr>
        </p:nvSpPr>
        <p:spPr/>
        <p:txBody>
          <a:bodyPr/>
          <a:lstStyle/>
          <a:p>
            <a:fld id="{E59D6651-CA35-4F6C-AC26-944228676150}" type="datetimeFigureOut">
              <a:rPr lang="da-DK" smtClean="0"/>
              <a:t>04-02-2021</a:t>
            </a:fld>
            <a:endParaRPr lang="da-DK"/>
          </a:p>
        </p:txBody>
      </p:sp>
      <p:sp>
        <p:nvSpPr>
          <p:cNvPr id="6" name="Pladsholder til sidefod 5">
            <a:extLst>
              <a:ext uri="{FF2B5EF4-FFF2-40B4-BE49-F238E27FC236}">
                <a16:creationId xmlns:a16="http://schemas.microsoft.com/office/drawing/2014/main" id="{0E016C41-4DDF-49F2-B4E0-F47AB483642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71A1427-035D-47CE-B509-3DF79E555694}"/>
              </a:ext>
            </a:extLst>
          </p:cNvPr>
          <p:cNvSpPr>
            <a:spLocks noGrp="1"/>
          </p:cNvSpPr>
          <p:nvPr>
            <p:ph type="sldNum" sz="quarter" idx="12"/>
          </p:nvPr>
        </p:nvSpPr>
        <p:spPr/>
        <p:txBody>
          <a:bodyPr/>
          <a:lstStyle/>
          <a:p>
            <a:fld id="{1A3E6FFD-957C-4443-8830-3C0B324CB3EA}" type="slidenum">
              <a:rPr lang="da-DK" smtClean="0"/>
              <a:t>‹nr.›</a:t>
            </a:fld>
            <a:endParaRPr lang="da-DK"/>
          </a:p>
        </p:txBody>
      </p:sp>
    </p:spTree>
    <p:extLst>
      <p:ext uri="{BB962C8B-B14F-4D97-AF65-F5344CB8AC3E}">
        <p14:creationId xmlns:p14="http://schemas.microsoft.com/office/powerpoint/2010/main" val="166212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79404A13-10B1-4EB5-9D1D-A5D4288374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8796103C-F40D-4227-B47E-AB7497A9CB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B6A3AB8-E28A-4663-AE6A-EED69222F4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D6651-CA35-4F6C-AC26-944228676150}" type="datetimeFigureOut">
              <a:rPr lang="da-DK" smtClean="0"/>
              <a:t>04-02-2021</a:t>
            </a:fld>
            <a:endParaRPr lang="da-DK"/>
          </a:p>
        </p:txBody>
      </p:sp>
      <p:sp>
        <p:nvSpPr>
          <p:cNvPr id="5" name="Pladsholder til sidefod 4">
            <a:extLst>
              <a:ext uri="{FF2B5EF4-FFF2-40B4-BE49-F238E27FC236}">
                <a16:creationId xmlns:a16="http://schemas.microsoft.com/office/drawing/2014/main" id="{4F383DA1-E437-4903-834A-D733358E17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A5469571-F847-4C44-93BE-CDFCD434DE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6FFD-957C-4443-8830-3C0B324CB3EA}" type="slidenum">
              <a:rPr lang="da-DK" smtClean="0"/>
              <a:t>‹nr.›</a:t>
            </a:fld>
            <a:endParaRPr lang="da-DK"/>
          </a:p>
        </p:txBody>
      </p:sp>
    </p:spTree>
    <p:extLst>
      <p:ext uri="{BB962C8B-B14F-4D97-AF65-F5344CB8AC3E}">
        <p14:creationId xmlns:p14="http://schemas.microsoft.com/office/powerpoint/2010/main" val="2368191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CE85AF7-043B-48DA-B66F-A8D903DB229B}"/>
              </a:ext>
            </a:extLst>
          </p:cNvPr>
          <p:cNvSpPr>
            <a:spLocks noGrp="1"/>
          </p:cNvSpPr>
          <p:nvPr>
            <p:ph type="title"/>
          </p:nvPr>
        </p:nvSpPr>
        <p:spPr>
          <a:xfrm>
            <a:off x="1901162" y="3050434"/>
            <a:ext cx="3722933" cy="757130"/>
          </a:xfrm>
          <a:ln w="25400" cap="sq">
            <a:solidFill>
              <a:srgbClr val="FFFFFF"/>
            </a:solidFill>
            <a:miter lim="800000"/>
          </a:ln>
        </p:spPr>
        <p:txBody>
          <a:bodyPr vert="horz" wrap="square" lIns="91440" tIns="45720" rIns="91440" bIns="45720" rtlCol="0" anchor="ctr">
            <a:normAutofit/>
          </a:bodyPr>
          <a:lstStyle/>
          <a:p>
            <a:pPr algn="ctr"/>
            <a:r>
              <a:rPr lang="en-US" sz="2400" kern="1200">
                <a:solidFill>
                  <a:srgbClr val="FFFFFF"/>
                </a:solidFill>
                <a:latin typeface="+mj-lt"/>
                <a:ea typeface="+mj-ea"/>
                <a:cs typeface="+mj-cs"/>
              </a:rPr>
              <a:t>Det fremadrettede arbejde med læreplanen</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686ECD11-805D-4E20-93A6-23F3EC140C76}"/>
              </a:ext>
            </a:extLst>
          </p:cNvPr>
          <p:cNvSpPr>
            <a:spLocks noGrp="1"/>
          </p:cNvSpPr>
          <p:nvPr>
            <p:ph idx="1"/>
          </p:nvPr>
        </p:nvSpPr>
        <p:spPr>
          <a:xfrm>
            <a:off x="6574536" y="640080"/>
            <a:ext cx="5053066" cy="2546604"/>
          </a:xfrm>
        </p:spPr>
        <p:txBody>
          <a:bodyPr vert="horz" lIns="91440" tIns="45720" rIns="91440" bIns="45720" rtlCol="0">
            <a:normAutofit lnSpcReduction="10000"/>
          </a:bodyPr>
          <a:lstStyle/>
          <a:p>
            <a:r>
              <a:rPr lang="en-US" sz="2000" dirty="0"/>
              <a:t>Samlet </a:t>
            </a:r>
            <a:r>
              <a:rPr lang="en-US" sz="2000" dirty="0" err="1"/>
              <a:t>procesevaluering</a:t>
            </a:r>
            <a:r>
              <a:rPr lang="en-US" sz="2000" dirty="0"/>
              <a:t> er </a:t>
            </a:r>
            <a:r>
              <a:rPr lang="en-US" sz="2000" dirty="0" err="1"/>
              <a:t>afleveret</a:t>
            </a:r>
            <a:r>
              <a:rPr lang="en-US" sz="2000" dirty="0"/>
              <a:t> 1. December 2020</a:t>
            </a:r>
          </a:p>
          <a:p>
            <a:r>
              <a:rPr lang="en-US" sz="2000" dirty="0" err="1"/>
              <a:t>Arbejdet</a:t>
            </a:r>
            <a:r>
              <a:rPr lang="en-US" sz="2000" dirty="0"/>
              <a:t> med </a:t>
            </a:r>
            <a:r>
              <a:rPr lang="en-US" sz="2000" dirty="0" err="1"/>
              <a:t>læreplanen</a:t>
            </a:r>
            <a:r>
              <a:rPr lang="en-US" sz="2000" dirty="0"/>
              <a:t>  </a:t>
            </a:r>
            <a:r>
              <a:rPr lang="en-US" sz="2000" dirty="0" err="1"/>
              <a:t>i</a:t>
            </a:r>
            <a:r>
              <a:rPr lang="en-US" sz="2000" dirty="0"/>
              <a:t> </a:t>
            </a:r>
            <a:r>
              <a:rPr lang="en-US" sz="2000" dirty="0" err="1"/>
              <a:t>lederteamet</a:t>
            </a:r>
            <a:r>
              <a:rPr lang="en-US" sz="2000" dirty="0"/>
              <a:t>, </a:t>
            </a:r>
            <a:r>
              <a:rPr lang="en-US" sz="2000" dirty="0" err="1"/>
              <a:t>faglige</a:t>
            </a:r>
            <a:r>
              <a:rPr lang="en-US" sz="2000" dirty="0"/>
              <a:t> </a:t>
            </a:r>
            <a:r>
              <a:rPr lang="en-US" sz="2000" dirty="0" err="1"/>
              <a:t>fyrtårne</a:t>
            </a:r>
            <a:r>
              <a:rPr lang="en-US" sz="2000" dirty="0"/>
              <a:t>, </a:t>
            </a:r>
            <a:r>
              <a:rPr lang="en-US" sz="2000" dirty="0" err="1"/>
              <a:t>medarbejdere</a:t>
            </a:r>
            <a:r>
              <a:rPr lang="en-US" sz="2000" dirty="0"/>
              <a:t>, </a:t>
            </a:r>
            <a:r>
              <a:rPr lang="en-US" sz="2000" dirty="0" err="1"/>
              <a:t>forældreråd</a:t>
            </a:r>
            <a:r>
              <a:rPr lang="en-US" sz="2000" dirty="0"/>
              <a:t>, </a:t>
            </a:r>
            <a:r>
              <a:rPr lang="en-US" sz="2000" dirty="0" err="1"/>
              <a:t>bestyrelse</a:t>
            </a:r>
            <a:r>
              <a:rPr lang="en-US" sz="2000" dirty="0"/>
              <a:t> og I den </a:t>
            </a:r>
            <a:r>
              <a:rPr lang="en-US" sz="2000" dirty="0" err="1"/>
              <a:t>kommunikationen</a:t>
            </a:r>
            <a:r>
              <a:rPr lang="en-US" sz="2000" dirty="0"/>
              <a:t> </a:t>
            </a:r>
            <a:r>
              <a:rPr lang="en-US" sz="2000" dirty="0" err="1"/>
              <a:t>udadtil</a:t>
            </a:r>
            <a:endParaRPr lang="en-US" sz="2000" dirty="0"/>
          </a:p>
          <a:p>
            <a:pPr marL="0" indent="0">
              <a:buNone/>
            </a:pPr>
            <a:r>
              <a:rPr lang="en-US" sz="2000" dirty="0"/>
              <a:t>At </a:t>
            </a:r>
            <a:r>
              <a:rPr lang="en-US" sz="2000" dirty="0" err="1"/>
              <a:t>læreplanen</a:t>
            </a:r>
            <a:r>
              <a:rPr lang="en-US" sz="2000" dirty="0"/>
              <a:t> </a:t>
            </a:r>
            <a:r>
              <a:rPr lang="en-US" sz="2000" dirty="0" err="1"/>
              <a:t>forpligter</a:t>
            </a:r>
            <a:endParaRPr lang="en-US" sz="2000" dirty="0"/>
          </a:p>
          <a:p>
            <a:pPr marL="0" indent="0">
              <a:buNone/>
            </a:pPr>
            <a:r>
              <a:rPr lang="en-US" sz="2000" dirty="0"/>
              <a:t>At </a:t>
            </a:r>
            <a:r>
              <a:rPr lang="en-US" sz="2000" dirty="0" err="1"/>
              <a:t>evalueringen</a:t>
            </a:r>
            <a:r>
              <a:rPr lang="en-US" sz="2000" dirty="0"/>
              <a:t> </a:t>
            </a:r>
            <a:r>
              <a:rPr lang="en-US" sz="2000" dirty="0" err="1"/>
              <a:t>forpligter</a:t>
            </a:r>
            <a:endParaRPr lang="en-US" sz="2000" dirty="0"/>
          </a:p>
          <a:p>
            <a:endParaRPr lang="en-US" sz="2000" dirty="0"/>
          </a:p>
        </p:txBody>
      </p:sp>
      <p:sp>
        <p:nvSpPr>
          <p:cNvPr id="5" name="Tekstfelt 4">
            <a:extLst>
              <a:ext uri="{FF2B5EF4-FFF2-40B4-BE49-F238E27FC236}">
                <a16:creationId xmlns:a16="http://schemas.microsoft.com/office/drawing/2014/main" id="{176E851C-AE94-4F11-8A38-14D3E9A51CC2}"/>
              </a:ext>
            </a:extLst>
          </p:cNvPr>
          <p:cNvSpPr txBox="1"/>
          <p:nvPr/>
        </p:nvSpPr>
        <p:spPr>
          <a:xfrm>
            <a:off x="6570204" y="3671315"/>
            <a:ext cx="5057398" cy="2546605"/>
          </a:xfrm>
          <a:prstGeom prst="rect">
            <a:avLst/>
          </a:prstGeom>
        </p:spPr>
        <p:txBody>
          <a:bodyPr vert="horz" lIns="91440" tIns="45720" rIns="91440" bIns="45720" rtlCol="0">
            <a:normAutofit/>
          </a:bodyPr>
          <a:lstStyle/>
          <a:p>
            <a:pPr>
              <a:lnSpc>
                <a:spcPct val="90000"/>
              </a:lnSpc>
              <a:spcAft>
                <a:spcPts val="600"/>
              </a:spcAft>
            </a:pPr>
            <a:endParaRPr lang="en-US" sz="2000" dirty="0"/>
          </a:p>
        </p:txBody>
      </p:sp>
    </p:spTree>
    <p:extLst>
      <p:ext uri="{BB962C8B-B14F-4D97-AF65-F5344CB8AC3E}">
        <p14:creationId xmlns:p14="http://schemas.microsoft.com/office/powerpoint/2010/main" val="3247756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8B9F3ED3-2F15-4306-A71C-E1EB5FA45E09}"/>
              </a:ext>
            </a:extLst>
          </p:cNvPr>
          <p:cNvSpPr>
            <a:spLocks noGrp="1"/>
          </p:cNvSpPr>
          <p:nvPr>
            <p:ph type="title"/>
          </p:nvPr>
        </p:nvSpPr>
        <p:spPr>
          <a:xfrm>
            <a:off x="643467" y="1698171"/>
            <a:ext cx="3962061" cy="4516360"/>
          </a:xfrm>
        </p:spPr>
        <p:txBody>
          <a:bodyPr anchor="ctr">
            <a:normAutofit/>
          </a:bodyPr>
          <a:lstStyle/>
          <a:p>
            <a:r>
              <a:rPr lang="da-DK" sz="3600"/>
              <a:t>Fælles workshop i april</a:t>
            </a:r>
          </a:p>
        </p:txBody>
      </p:sp>
      <p:sp>
        <p:nvSpPr>
          <p:cNvPr id="28" name="Rectangle 27">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Pladsholder til indhold 2">
            <a:extLst>
              <a:ext uri="{FF2B5EF4-FFF2-40B4-BE49-F238E27FC236}">
                <a16:creationId xmlns:a16="http://schemas.microsoft.com/office/drawing/2014/main" id="{E59DEB94-D062-415D-9ABB-5880FACEC0E4}"/>
              </a:ext>
            </a:extLst>
          </p:cNvPr>
          <p:cNvGraphicFramePr>
            <a:graphicFrameLocks noGrp="1"/>
          </p:cNvGraphicFramePr>
          <p:nvPr>
            <p:ph idx="1"/>
            <p:extLst>
              <p:ext uri="{D42A27DB-BD31-4B8C-83A1-F6EECF244321}">
                <p14:modId xmlns:p14="http://schemas.microsoft.com/office/powerpoint/2010/main" val="1308517443"/>
              </p:ext>
            </p:extLst>
          </p:nvPr>
        </p:nvGraphicFramePr>
        <p:xfrm>
          <a:off x="5070475" y="1698625"/>
          <a:ext cx="6478588" cy="4516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5675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D0E8E8-C530-4B2D-A01A-CCD47590B6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F32039A-3234-41B7-B7DA-5E7905B8BC16}"/>
              </a:ext>
            </a:extLst>
          </p:cNvPr>
          <p:cNvSpPr>
            <a:spLocks noGrp="1"/>
          </p:cNvSpPr>
          <p:nvPr>
            <p:ph type="ctrTitle"/>
          </p:nvPr>
        </p:nvSpPr>
        <p:spPr>
          <a:xfrm>
            <a:off x="1463040" y="1091821"/>
            <a:ext cx="3801581" cy="4674358"/>
          </a:xfrm>
        </p:spPr>
        <p:txBody>
          <a:bodyPr vert="horz" lIns="91440" tIns="45720" rIns="91440" bIns="45720" rtlCol="0" anchor="ctr">
            <a:normAutofit/>
          </a:bodyPr>
          <a:lstStyle/>
          <a:p>
            <a:pPr algn="l"/>
            <a:r>
              <a:rPr lang="en-US" sz="5100" kern="1200">
                <a:solidFill>
                  <a:schemeClr val="tx1">
                    <a:lumMod val="85000"/>
                    <a:lumOff val="15000"/>
                  </a:schemeClr>
                </a:solidFill>
                <a:latin typeface="+mj-lt"/>
                <a:ea typeface="+mj-ea"/>
                <a:cs typeface="+mj-cs"/>
              </a:rPr>
              <a:t>Hvad er vores næste skridt for at realisere arbejdet med læreplanen</a:t>
            </a:r>
          </a:p>
        </p:txBody>
      </p:sp>
      <p:sp>
        <p:nvSpPr>
          <p:cNvPr id="10" name="Freeform: Shape 9">
            <a:extLst>
              <a:ext uri="{FF2B5EF4-FFF2-40B4-BE49-F238E27FC236}">
                <a16:creationId xmlns:a16="http://schemas.microsoft.com/office/drawing/2014/main" id="{53472F09-8E00-4E02-9034-0A382CF66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5915" y="727306"/>
            <a:ext cx="4639824" cy="4639824"/>
          </a:xfrm>
          <a:custGeom>
            <a:avLst/>
            <a:gdLst>
              <a:gd name="connsiteX0" fmla="*/ 2319912 w 4639824"/>
              <a:gd name="connsiteY0" fmla="*/ 0 h 4639824"/>
              <a:gd name="connsiteX1" fmla="*/ 4639824 w 4639824"/>
              <a:gd name="connsiteY1" fmla="*/ 2319912 h 4639824"/>
              <a:gd name="connsiteX2" fmla="*/ 2319912 w 4639824"/>
              <a:gd name="connsiteY2" fmla="*/ 4639824 h 4639824"/>
              <a:gd name="connsiteX3" fmla="*/ 0 w 4639824"/>
              <a:gd name="connsiteY3" fmla="*/ 2319912 h 4639824"/>
              <a:gd name="connsiteX4" fmla="*/ 2319912 w 4639824"/>
              <a:gd name="connsiteY4" fmla="*/ 0 h 46398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9824" h="4639824">
                <a:moveTo>
                  <a:pt x="2319912" y="0"/>
                </a:moveTo>
                <a:cubicBezTo>
                  <a:pt x="3601164" y="0"/>
                  <a:pt x="4639824" y="1038660"/>
                  <a:pt x="4639824" y="2319912"/>
                </a:cubicBezTo>
                <a:cubicBezTo>
                  <a:pt x="4639824" y="3601164"/>
                  <a:pt x="3601164" y="4639824"/>
                  <a:pt x="2319912" y="4639824"/>
                </a:cubicBezTo>
                <a:cubicBezTo>
                  <a:pt x="1038660" y="4639824"/>
                  <a:pt x="0" y="3601164"/>
                  <a:pt x="0" y="2319912"/>
                </a:cubicBezTo>
                <a:cubicBezTo>
                  <a:pt x="0" y="1038660"/>
                  <a:pt x="1038660" y="0"/>
                  <a:pt x="2319912" y="0"/>
                </a:cubicBezTo>
                <a:close/>
              </a:path>
            </a:pathLst>
          </a:cu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4DA077B8-7326-4434-87ED-77DF3CF3DC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07227" y="1253852"/>
            <a:ext cx="457200" cy="457200"/>
          </a:xfrm>
          <a:prstGeom prst="ellipse">
            <a:avLst/>
          </a:prstGeom>
          <a:solidFill>
            <a:srgbClr val="FFFFF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9CDED1-AC9C-4A80-B334-1309DEAD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480791" y="0"/>
            <a:ext cx="2229415" cy="1711051"/>
          </a:xfrm>
          <a:custGeom>
            <a:avLst/>
            <a:gdLst>
              <a:gd name="connsiteX0" fmla="*/ 1731031 w 2229415"/>
              <a:gd name="connsiteY0" fmla="*/ 1711051 h 1711051"/>
              <a:gd name="connsiteX1" fmla="*/ 2229415 w 2229415"/>
              <a:gd name="connsiteY1" fmla="*/ 1711051 h 1711051"/>
              <a:gd name="connsiteX2" fmla="*/ 2220570 w 2229415"/>
              <a:gd name="connsiteY2" fmla="*/ 1665525 h 1711051"/>
              <a:gd name="connsiteX3" fmla="*/ 118985 w 2229415"/>
              <a:gd name="connsiteY3" fmla="*/ 3008 h 1711051"/>
              <a:gd name="connsiteX4" fmla="*/ 0 w 2229415"/>
              <a:gd name="connsiteY4" fmla="*/ 0 h 1711051"/>
              <a:gd name="connsiteX5" fmla="*/ 0 w 2229415"/>
              <a:gd name="connsiteY5" fmla="*/ 474250 h 1711051"/>
              <a:gd name="connsiteX6" fmla="*/ 187921 w 2229415"/>
              <a:gd name="connsiteY6" fmla="*/ 483739 h 1711051"/>
              <a:gd name="connsiteX7" fmla="*/ 1656728 w 2229415"/>
              <a:gd name="connsiteY7" fmla="*/ 1515386 h 171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9415" h="1711051">
                <a:moveTo>
                  <a:pt x="1731031" y="1711051"/>
                </a:moveTo>
                <a:lnTo>
                  <a:pt x="2229415" y="1711051"/>
                </a:lnTo>
                <a:lnTo>
                  <a:pt x="2220570" y="1665525"/>
                </a:lnTo>
                <a:cubicBezTo>
                  <a:pt x="1951414" y="739745"/>
                  <a:pt x="1119014" y="53700"/>
                  <a:pt x="118985" y="3008"/>
                </a:cubicBezTo>
                <a:lnTo>
                  <a:pt x="0" y="0"/>
                </a:lnTo>
                <a:lnTo>
                  <a:pt x="0" y="474250"/>
                </a:lnTo>
                <a:lnTo>
                  <a:pt x="187921" y="483739"/>
                </a:lnTo>
                <a:cubicBezTo>
                  <a:pt x="836687" y="549625"/>
                  <a:pt x="1385706" y="952924"/>
                  <a:pt x="1656728" y="1515386"/>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FD961BDC-5B67-481B-B628-6C15F4724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88704" y="3819513"/>
            <a:ext cx="731520" cy="731520"/>
          </a:xfrm>
          <a:prstGeom prst="ellipse">
            <a:avLst/>
          </a:prstGeom>
          <a:solidFill>
            <a:schemeClr val="accent6">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6CC263E-5CD3-42BB-99F8-3C062C4B56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50573" y="4944229"/>
            <a:ext cx="1645920" cy="1645920"/>
          </a:xfrm>
          <a:prstGeom prst="ellipse">
            <a:avLst/>
          </a:prstGeom>
          <a:solidFill>
            <a:schemeClr val="tx1">
              <a:lumMod val="75000"/>
              <a:lumOff val="2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Undertitel 2">
            <a:extLst>
              <a:ext uri="{FF2B5EF4-FFF2-40B4-BE49-F238E27FC236}">
                <a16:creationId xmlns:a16="http://schemas.microsoft.com/office/drawing/2014/main" id="{8531B72B-1548-468F-A63E-A99E5C08FDEF}"/>
              </a:ext>
            </a:extLst>
          </p:cNvPr>
          <p:cNvSpPr>
            <a:spLocks noGrp="1"/>
          </p:cNvSpPr>
          <p:nvPr>
            <p:ph type="subTitle" idx="1"/>
          </p:nvPr>
        </p:nvSpPr>
        <p:spPr>
          <a:xfrm>
            <a:off x="6284793" y="1760562"/>
            <a:ext cx="3582537" cy="3336876"/>
          </a:xfrm>
        </p:spPr>
        <p:txBody>
          <a:bodyPr vert="horz" lIns="91440" tIns="45720" rIns="91440" bIns="45720" rtlCol="0" anchor="ctr">
            <a:normAutofit/>
          </a:bodyPr>
          <a:lstStyle/>
          <a:p>
            <a:pPr indent="-228600" algn="l">
              <a:buFont typeface="Arial" panose="020B0604020202020204" pitchFamily="34" charset="0"/>
              <a:buChar char="•"/>
            </a:pPr>
            <a:r>
              <a:rPr lang="en-US" sz="1100" dirty="0">
                <a:solidFill>
                  <a:srgbClr val="FFFFFF"/>
                </a:solidFill>
              </a:rPr>
              <a:t>At alle </a:t>
            </a:r>
            <a:r>
              <a:rPr lang="en-US" sz="1100" dirty="0" err="1">
                <a:solidFill>
                  <a:srgbClr val="FFFFFF"/>
                </a:solidFill>
              </a:rPr>
              <a:t>medarbejdere</a:t>
            </a:r>
            <a:r>
              <a:rPr lang="en-US" sz="1100" dirty="0">
                <a:solidFill>
                  <a:srgbClr val="FFFFFF"/>
                </a:solidFill>
              </a:rPr>
              <a:t> </a:t>
            </a:r>
            <a:r>
              <a:rPr lang="en-US" sz="1100" dirty="0" err="1">
                <a:solidFill>
                  <a:srgbClr val="FFFFFF"/>
                </a:solidFill>
              </a:rPr>
              <a:t>læser</a:t>
            </a:r>
            <a:r>
              <a:rPr lang="en-US" sz="1100" dirty="0">
                <a:solidFill>
                  <a:srgbClr val="FFFFFF"/>
                </a:solidFill>
              </a:rPr>
              <a:t> den </a:t>
            </a:r>
            <a:r>
              <a:rPr lang="en-US" sz="1100" dirty="0" err="1">
                <a:solidFill>
                  <a:srgbClr val="FFFFFF"/>
                </a:solidFill>
              </a:rPr>
              <a:t>igennem</a:t>
            </a:r>
            <a:r>
              <a:rPr lang="en-US" sz="1100" dirty="0">
                <a:solidFill>
                  <a:srgbClr val="FFFFFF"/>
                </a:solidFill>
              </a:rPr>
              <a:t>, og de </a:t>
            </a:r>
            <a:r>
              <a:rPr lang="en-US" sz="1100" dirty="0" err="1">
                <a:solidFill>
                  <a:srgbClr val="FFFFFF"/>
                </a:solidFill>
              </a:rPr>
              <a:t>pædagogiske</a:t>
            </a:r>
            <a:r>
              <a:rPr lang="en-US" sz="1100" dirty="0">
                <a:solidFill>
                  <a:srgbClr val="FFFFFF"/>
                </a:solidFill>
              </a:rPr>
              <a:t> </a:t>
            </a:r>
            <a:r>
              <a:rPr lang="en-US" sz="1100" dirty="0" err="1">
                <a:solidFill>
                  <a:srgbClr val="FFFFFF"/>
                </a:solidFill>
              </a:rPr>
              <a:t>ledere</a:t>
            </a:r>
            <a:r>
              <a:rPr lang="en-US" sz="1100" dirty="0">
                <a:solidFill>
                  <a:srgbClr val="FFFFFF"/>
                </a:solidFill>
              </a:rPr>
              <a:t> </a:t>
            </a:r>
            <a:r>
              <a:rPr lang="en-US" sz="1100" dirty="0" err="1">
                <a:solidFill>
                  <a:srgbClr val="FFFFFF"/>
                </a:solidFill>
              </a:rPr>
              <a:t>gennemgår</a:t>
            </a:r>
            <a:r>
              <a:rPr lang="en-US" sz="1100" dirty="0">
                <a:solidFill>
                  <a:srgbClr val="FFFFFF"/>
                </a:solidFill>
              </a:rPr>
              <a:t> det </a:t>
            </a:r>
            <a:r>
              <a:rPr lang="en-US" sz="1100" dirty="0" err="1">
                <a:solidFill>
                  <a:srgbClr val="FFFFFF"/>
                </a:solidFill>
              </a:rPr>
              <a:t>pædagogiske</a:t>
            </a:r>
            <a:r>
              <a:rPr lang="en-US" sz="1100" dirty="0">
                <a:solidFill>
                  <a:srgbClr val="FFFFFF"/>
                </a:solidFill>
              </a:rPr>
              <a:t> </a:t>
            </a:r>
            <a:r>
              <a:rPr lang="en-US" sz="1100" dirty="0" err="1">
                <a:solidFill>
                  <a:srgbClr val="FFFFFF"/>
                </a:solidFill>
              </a:rPr>
              <a:t>grundlag</a:t>
            </a:r>
            <a:r>
              <a:rPr lang="en-US" sz="1100" dirty="0">
                <a:solidFill>
                  <a:srgbClr val="FFFFFF"/>
                </a:solidFill>
              </a:rPr>
              <a:t>. Der </a:t>
            </a:r>
            <a:r>
              <a:rPr lang="en-US" sz="1100" dirty="0" err="1">
                <a:solidFill>
                  <a:srgbClr val="FFFFFF"/>
                </a:solidFill>
              </a:rPr>
              <a:t>arbejdes</a:t>
            </a:r>
            <a:r>
              <a:rPr lang="en-US" sz="1100" dirty="0">
                <a:solidFill>
                  <a:srgbClr val="FFFFFF"/>
                </a:solidFill>
              </a:rPr>
              <a:t> med øvebaner </a:t>
            </a:r>
            <a:r>
              <a:rPr lang="en-US" sz="1100" dirty="0" err="1">
                <a:solidFill>
                  <a:srgbClr val="FFFFFF"/>
                </a:solidFill>
              </a:rPr>
              <a:t>i</a:t>
            </a:r>
            <a:r>
              <a:rPr lang="en-US" sz="1100" dirty="0">
                <a:solidFill>
                  <a:srgbClr val="FFFFFF"/>
                </a:solidFill>
              </a:rPr>
              <a:t> forhold til </a:t>
            </a:r>
            <a:r>
              <a:rPr lang="en-US" sz="1100" dirty="0" err="1">
                <a:solidFill>
                  <a:srgbClr val="FFFFFF"/>
                </a:solidFill>
              </a:rPr>
              <a:t>børnesynet</a:t>
            </a:r>
            <a:r>
              <a:rPr lang="en-US" sz="1100" dirty="0">
                <a:solidFill>
                  <a:srgbClr val="FFFFFF"/>
                </a:solidFill>
              </a:rPr>
              <a:t> alle </a:t>
            </a:r>
            <a:r>
              <a:rPr lang="en-US" sz="1100" dirty="0" err="1">
                <a:solidFill>
                  <a:srgbClr val="FFFFFF"/>
                </a:solidFill>
              </a:rPr>
              <a:t>afdelinger</a:t>
            </a:r>
            <a:r>
              <a:rPr lang="en-US" sz="1100" dirty="0">
                <a:solidFill>
                  <a:srgbClr val="FFFFFF"/>
                </a:solidFill>
              </a:rPr>
              <a:t>.</a:t>
            </a:r>
          </a:p>
          <a:p>
            <a:pPr indent="-228600" algn="l">
              <a:buFont typeface="Arial" panose="020B0604020202020204" pitchFamily="34" charset="0"/>
              <a:buChar char="•"/>
            </a:pPr>
            <a:r>
              <a:rPr lang="en-US" sz="1100" dirty="0" err="1">
                <a:solidFill>
                  <a:srgbClr val="FFFFFF"/>
                </a:solidFill>
              </a:rPr>
              <a:t>Lederteammøderne</a:t>
            </a:r>
            <a:r>
              <a:rPr lang="en-US" sz="1100" dirty="0">
                <a:solidFill>
                  <a:srgbClr val="FFFFFF"/>
                </a:solidFill>
              </a:rPr>
              <a:t> </a:t>
            </a:r>
            <a:r>
              <a:rPr lang="en-US" sz="1100" dirty="0" err="1">
                <a:solidFill>
                  <a:srgbClr val="FFFFFF"/>
                </a:solidFill>
              </a:rPr>
              <a:t>udarbejder</a:t>
            </a:r>
            <a:r>
              <a:rPr lang="en-US" sz="1100" dirty="0">
                <a:solidFill>
                  <a:srgbClr val="FFFFFF"/>
                </a:solidFill>
              </a:rPr>
              <a:t> et </a:t>
            </a:r>
            <a:r>
              <a:rPr lang="en-US" sz="1100" dirty="0" err="1">
                <a:solidFill>
                  <a:srgbClr val="FFFFFF"/>
                </a:solidFill>
              </a:rPr>
              <a:t>oversigt</a:t>
            </a:r>
            <a:r>
              <a:rPr lang="en-US" sz="1100" dirty="0">
                <a:solidFill>
                  <a:srgbClr val="FFFFFF"/>
                </a:solidFill>
              </a:rPr>
              <a:t> over det </a:t>
            </a:r>
            <a:r>
              <a:rPr lang="en-US" sz="1100" dirty="0" err="1">
                <a:solidFill>
                  <a:srgbClr val="FFFFFF"/>
                </a:solidFill>
              </a:rPr>
              <a:t>kommende</a:t>
            </a:r>
            <a:r>
              <a:rPr lang="en-US" sz="1100" dirty="0">
                <a:solidFill>
                  <a:srgbClr val="FFFFFF"/>
                </a:solidFill>
              </a:rPr>
              <a:t> halve </a:t>
            </a:r>
            <a:r>
              <a:rPr lang="en-US" sz="1100" dirty="0" err="1">
                <a:solidFill>
                  <a:srgbClr val="FFFFFF"/>
                </a:solidFill>
              </a:rPr>
              <a:t>ås</a:t>
            </a:r>
            <a:r>
              <a:rPr lang="en-US" sz="1100" dirty="0">
                <a:solidFill>
                  <a:srgbClr val="FFFFFF"/>
                </a:solidFill>
              </a:rPr>
              <a:t> </a:t>
            </a:r>
            <a:r>
              <a:rPr lang="en-US" sz="1100" dirty="0" err="1">
                <a:solidFill>
                  <a:srgbClr val="FFFFFF"/>
                </a:solidFill>
              </a:rPr>
              <a:t>indsatser</a:t>
            </a:r>
            <a:r>
              <a:rPr lang="en-US" sz="1100" dirty="0">
                <a:solidFill>
                  <a:srgbClr val="FFFFFF"/>
                </a:solidFill>
              </a:rPr>
              <a:t>, </a:t>
            </a:r>
            <a:r>
              <a:rPr lang="en-US" sz="1100" dirty="0" err="1">
                <a:solidFill>
                  <a:srgbClr val="FFFFFF"/>
                </a:solidFill>
              </a:rPr>
              <a:t>således</a:t>
            </a:r>
            <a:r>
              <a:rPr lang="en-US" sz="1100" dirty="0">
                <a:solidFill>
                  <a:srgbClr val="FFFFFF"/>
                </a:solidFill>
              </a:rPr>
              <a:t> at der </a:t>
            </a:r>
            <a:r>
              <a:rPr lang="en-US" sz="1100" dirty="0" err="1">
                <a:solidFill>
                  <a:srgbClr val="FFFFFF"/>
                </a:solidFill>
              </a:rPr>
              <a:t>opleves</a:t>
            </a:r>
            <a:r>
              <a:rPr lang="en-US" sz="1100" dirty="0">
                <a:solidFill>
                  <a:srgbClr val="FFFFFF"/>
                </a:solidFill>
              </a:rPr>
              <a:t> </a:t>
            </a:r>
            <a:r>
              <a:rPr lang="en-US" sz="1100" dirty="0" err="1">
                <a:solidFill>
                  <a:srgbClr val="FFFFFF"/>
                </a:solidFill>
              </a:rPr>
              <a:t>en</a:t>
            </a:r>
            <a:r>
              <a:rPr lang="en-US" sz="1100" dirty="0">
                <a:solidFill>
                  <a:srgbClr val="FFFFFF"/>
                </a:solidFill>
              </a:rPr>
              <a:t> </a:t>
            </a:r>
            <a:r>
              <a:rPr lang="en-US" sz="1100" dirty="0" err="1">
                <a:solidFill>
                  <a:srgbClr val="FFFFFF"/>
                </a:solidFill>
              </a:rPr>
              <a:t>systematik</a:t>
            </a:r>
            <a:r>
              <a:rPr lang="en-US" sz="1100" dirty="0">
                <a:solidFill>
                  <a:srgbClr val="FFFFFF"/>
                </a:solidFill>
              </a:rPr>
              <a:t> </a:t>
            </a:r>
            <a:r>
              <a:rPr lang="en-US" sz="1100" dirty="0" err="1">
                <a:solidFill>
                  <a:srgbClr val="FFFFFF"/>
                </a:solidFill>
              </a:rPr>
              <a:t>i</a:t>
            </a:r>
            <a:r>
              <a:rPr lang="en-US" sz="1100" dirty="0">
                <a:solidFill>
                  <a:srgbClr val="FFFFFF"/>
                </a:solidFill>
              </a:rPr>
              <a:t> </a:t>
            </a:r>
            <a:r>
              <a:rPr lang="en-US" sz="1100" dirty="0" err="1">
                <a:solidFill>
                  <a:srgbClr val="FFFFFF"/>
                </a:solidFill>
              </a:rPr>
              <a:t>lederteamet</a:t>
            </a:r>
            <a:r>
              <a:rPr lang="en-US" sz="1100" dirty="0">
                <a:solidFill>
                  <a:srgbClr val="FFFFFF"/>
                </a:solidFill>
              </a:rPr>
              <a:t>, </a:t>
            </a:r>
            <a:r>
              <a:rPr lang="en-US" sz="1100" dirty="0" err="1">
                <a:solidFill>
                  <a:srgbClr val="FFFFFF"/>
                </a:solidFill>
              </a:rPr>
              <a:t>som</a:t>
            </a:r>
            <a:r>
              <a:rPr lang="en-US" sz="1100" dirty="0">
                <a:solidFill>
                  <a:srgbClr val="FFFFFF"/>
                </a:solidFill>
              </a:rPr>
              <a:t> </a:t>
            </a:r>
            <a:r>
              <a:rPr lang="en-US" sz="1100" dirty="0" err="1">
                <a:solidFill>
                  <a:srgbClr val="FFFFFF"/>
                </a:solidFill>
              </a:rPr>
              <a:t>kommer</a:t>
            </a:r>
            <a:r>
              <a:rPr lang="en-US" sz="1100" dirty="0">
                <a:solidFill>
                  <a:srgbClr val="FFFFFF"/>
                </a:solidFill>
              </a:rPr>
              <a:t> </a:t>
            </a:r>
            <a:r>
              <a:rPr lang="en-US" sz="1100" dirty="0" err="1">
                <a:solidFill>
                  <a:srgbClr val="FFFFFF"/>
                </a:solidFill>
              </a:rPr>
              <a:t>ud</a:t>
            </a:r>
            <a:r>
              <a:rPr lang="en-US" sz="1100" dirty="0">
                <a:solidFill>
                  <a:srgbClr val="FFFFFF"/>
                </a:solidFill>
              </a:rPr>
              <a:t> </a:t>
            </a:r>
            <a:r>
              <a:rPr lang="en-US" sz="1100" dirty="0" err="1">
                <a:solidFill>
                  <a:srgbClr val="FFFFFF"/>
                </a:solidFill>
              </a:rPr>
              <a:t>i</a:t>
            </a:r>
            <a:r>
              <a:rPr lang="en-US" sz="1100" dirty="0">
                <a:solidFill>
                  <a:srgbClr val="FFFFFF"/>
                </a:solidFill>
              </a:rPr>
              <a:t> alle </a:t>
            </a:r>
            <a:r>
              <a:rPr lang="en-US" sz="1100" dirty="0" err="1">
                <a:solidFill>
                  <a:srgbClr val="FFFFFF"/>
                </a:solidFill>
              </a:rPr>
              <a:t>afdelinger</a:t>
            </a:r>
            <a:r>
              <a:rPr lang="en-US" sz="1100" dirty="0">
                <a:solidFill>
                  <a:srgbClr val="FFFFFF"/>
                </a:solidFill>
              </a:rPr>
              <a:t>. Vi </a:t>
            </a:r>
            <a:r>
              <a:rPr lang="en-US" sz="1100" dirty="0" err="1">
                <a:solidFill>
                  <a:srgbClr val="FFFFFF"/>
                </a:solidFill>
              </a:rPr>
              <a:t>ønsker</a:t>
            </a:r>
            <a:r>
              <a:rPr lang="en-US" sz="1100" dirty="0">
                <a:solidFill>
                  <a:srgbClr val="FFFFFF"/>
                </a:solidFill>
              </a:rPr>
              <a:t> at </a:t>
            </a:r>
            <a:r>
              <a:rPr lang="en-US" sz="1100" dirty="0" err="1">
                <a:solidFill>
                  <a:srgbClr val="FFFFFF"/>
                </a:solidFill>
              </a:rPr>
              <a:t>inddrage</a:t>
            </a:r>
            <a:r>
              <a:rPr lang="en-US" sz="1100" dirty="0">
                <a:solidFill>
                  <a:srgbClr val="FFFFFF"/>
                </a:solidFill>
              </a:rPr>
              <a:t> </a:t>
            </a:r>
            <a:r>
              <a:rPr lang="en-US" sz="1100" dirty="0" err="1">
                <a:solidFill>
                  <a:srgbClr val="FFFFFF"/>
                </a:solidFill>
              </a:rPr>
              <a:t>vores</a:t>
            </a:r>
            <a:r>
              <a:rPr lang="en-US" sz="1100" dirty="0">
                <a:solidFill>
                  <a:srgbClr val="FFFFFF"/>
                </a:solidFill>
              </a:rPr>
              <a:t> </a:t>
            </a:r>
            <a:r>
              <a:rPr lang="en-US" sz="1100" dirty="0" err="1">
                <a:solidFill>
                  <a:srgbClr val="FFFFFF"/>
                </a:solidFill>
              </a:rPr>
              <a:t>distriktskonsulent</a:t>
            </a:r>
            <a:r>
              <a:rPr lang="en-US" sz="1100" dirty="0">
                <a:solidFill>
                  <a:srgbClr val="FFFFFF"/>
                </a:solidFill>
              </a:rPr>
              <a:t> </a:t>
            </a:r>
            <a:r>
              <a:rPr lang="en-US" sz="1100" dirty="0" err="1">
                <a:solidFill>
                  <a:srgbClr val="FFFFFF"/>
                </a:solidFill>
              </a:rPr>
              <a:t>i</a:t>
            </a:r>
            <a:r>
              <a:rPr lang="en-US" sz="1100" dirty="0">
                <a:solidFill>
                  <a:srgbClr val="FFFFFF"/>
                </a:solidFill>
              </a:rPr>
              <a:t> forhold til </a:t>
            </a:r>
            <a:r>
              <a:rPr lang="en-US" sz="1100" dirty="0" err="1">
                <a:solidFill>
                  <a:srgbClr val="FFFFFF"/>
                </a:solidFill>
              </a:rPr>
              <a:t>hvordan</a:t>
            </a:r>
            <a:r>
              <a:rPr lang="en-US" sz="1100" dirty="0">
                <a:solidFill>
                  <a:srgbClr val="FFFFFF"/>
                </a:solidFill>
              </a:rPr>
              <a:t> vi </a:t>
            </a:r>
            <a:r>
              <a:rPr lang="en-US" sz="1100" dirty="0" err="1">
                <a:solidFill>
                  <a:srgbClr val="FFFFFF"/>
                </a:solidFill>
              </a:rPr>
              <a:t>som</a:t>
            </a:r>
            <a:r>
              <a:rPr lang="en-US" sz="1100" dirty="0">
                <a:solidFill>
                  <a:srgbClr val="FFFFFF"/>
                </a:solidFill>
              </a:rPr>
              <a:t> </a:t>
            </a:r>
            <a:r>
              <a:rPr lang="en-US" sz="1100" dirty="0" err="1">
                <a:solidFill>
                  <a:srgbClr val="FFFFFF"/>
                </a:solidFill>
              </a:rPr>
              <a:t>lederteam</a:t>
            </a:r>
            <a:r>
              <a:rPr lang="en-US" sz="1100" dirty="0">
                <a:solidFill>
                  <a:srgbClr val="FFFFFF"/>
                </a:solidFill>
              </a:rPr>
              <a:t> og </a:t>
            </a:r>
            <a:r>
              <a:rPr lang="en-US" sz="1100" dirty="0" err="1">
                <a:solidFill>
                  <a:srgbClr val="FFFFFF"/>
                </a:solidFill>
              </a:rPr>
              <a:t>faglige</a:t>
            </a:r>
            <a:r>
              <a:rPr lang="en-US" sz="1100" dirty="0">
                <a:solidFill>
                  <a:srgbClr val="FFFFFF"/>
                </a:solidFill>
              </a:rPr>
              <a:t> </a:t>
            </a:r>
            <a:r>
              <a:rPr lang="en-US" sz="1100" dirty="0" err="1">
                <a:solidFill>
                  <a:srgbClr val="FFFFFF"/>
                </a:solidFill>
              </a:rPr>
              <a:t>fyrtårne</a:t>
            </a:r>
            <a:r>
              <a:rPr lang="en-US" sz="1100" dirty="0">
                <a:solidFill>
                  <a:srgbClr val="FFFFFF"/>
                </a:solidFill>
              </a:rPr>
              <a:t> </a:t>
            </a:r>
            <a:r>
              <a:rPr lang="en-US" sz="1100" dirty="0" err="1">
                <a:solidFill>
                  <a:srgbClr val="FFFFFF"/>
                </a:solidFill>
              </a:rPr>
              <a:t>arbejder</a:t>
            </a:r>
            <a:r>
              <a:rPr lang="en-US" sz="1100" dirty="0">
                <a:solidFill>
                  <a:srgbClr val="FFFFFF"/>
                </a:solidFill>
              </a:rPr>
              <a:t> mere </a:t>
            </a:r>
            <a:r>
              <a:rPr lang="en-US" sz="1100" dirty="0" err="1">
                <a:solidFill>
                  <a:srgbClr val="FFFFFF"/>
                </a:solidFill>
              </a:rPr>
              <a:t>systematisk</a:t>
            </a:r>
            <a:r>
              <a:rPr lang="en-US" sz="1100" dirty="0">
                <a:solidFill>
                  <a:srgbClr val="FFFFFF"/>
                </a:solidFill>
              </a:rPr>
              <a:t> og </a:t>
            </a:r>
            <a:r>
              <a:rPr lang="en-US" sz="1100" dirty="0" err="1">
                <a:solidFill>
                  <a:srgbClr val="FFFFFF"/>
                </a:solidFill>
              </a:rPr>
              <a:t>databaseret</a:t>
            </a:r>
            <a:r>
              <a:rPr lang="en-US" sz="1100" dirty="0">
                <a:solidFill>
                  <a:srgbClr val="FFFFFF"/>
                </a:solidFill>
              </a:rPr>
              <a:t>. </a:t>
            </a:r>
          </a:p>
          <a:p>
            <a:pPr indent="-228600" algn="l">
              <a:buFont typeface="Arial" panose="020B0604020202020204" pitchFamily="34" charset="0"/>
              <a:buChar char="•"/>
            </a:pPr>
            <a:r>
              <a:rPr lang="en-US" sz="1100" dirty="0">
                <a:solidFill>
                  <a:srgbClr val="FFFFFF"/>
                </a:solidFill>
              </a:rPr>
              <a:t>Vi </a:t>
            </a:r>
            <a:r>
              <a:rPr lang="en-US" sz="1100" dirty="0" err="1">
                <a:solidFill>
                  <a:srgbClr val="FFFFFF"/>
                </a:solidFill>
              </a:rPr>
              <a:t>vil</a:t>
            </a:r>
            <a:r>
              <a:rPr lang="en-US" sz="1100" dirty="0">
                <a:solidFill>
                  <a:srgbClr val="FFFFFF"/>
                </a:solidFill>
              </a:rPr>
              <a:t> </a:t>
            </a:r>
            <a:r>
              <a:rPr lang="en-US" sz="1100" dirty="0" err="1">
                <a:solidFill>
                  <a:srgbClr val="FFFFFF"/>
                </a:solidFill>
              </a:rPr>
              <a:t>desuden</a:t>
            </a:r>
            <a:r>
              <a:rPr lang="en-US" sz="1100" dirty="0">
                <a:solidFill>
                  <a:srgbClr val="FFFFFF"/>
                </a:solidFill>
              </a:rPr>
              <a:t> </a:t>
            </a:r>
            <a:r>
              <a:rPr lang="en-US" sz="1100" dirty="0" err="1">
                <a:solidFill>
                  <a:srgbClr val="FFFFFF"/>
                </a:solidFill>
              </a:rPr>
              <a:t>sætte</a:t>
            </a:r>
            <a:r>
              <a:rPr lang="en-US" sz="1100" dirty="0">
                <a:solidFill>
                  <a:srgbClr val="FFFFFF"/>
                </a:solidFill>
              </a:rPr>
              <a:t> et </a:t>
            </a:r>
            <a:r>
              <a:rPr lang="en-US" sz="1100" dirty="0" err="1">
                <a:solidFill>
                  <a:srgbClr val="FFFFFF"/>
                </a:solidFill>
              </a:rPr>
              <a:t>fælles</a:t>
            </a:r>
            <a:r>
              <a:rPr lang="en-US" sz="1100" dirty="0">
                <a:solidFill>
                  <a:srgbClr val="FFFFFF"/>
                </a:solidFill>
              </a:rPr>
              <a:t> </a:t>
            </a:r>
            <a:r>
              <a:rPr lang="en-US" sz="1100" dirty="0" err="1">
                <a:solidFill>
                  <a:srgbClr val="FFFFFF"/>
                </a:solidFill>
              </a:rPr>
              <a:t>fokus</a:t>
            </a:r>
            <a:r>
              <a:rPr lang="en-US" sz="1100" dirty="0">
                <a:solidFill>
                  <a:srgbClr val="FFFFFF"/>
                </a:solidFill>
              </a:rPr>
              <a:t> </a:t>
            </a:r>
            <a:r>
              <a:rPr lang="en-US" sz="1100" dirty="0" err="1">
                <a:solidFill>
                  <a:srgbClr val="FFFFFF"/>
                </a:solidFill>
              </a:rPr>
              <a:t>på</a:t>
            </a:r>
            <a:r>
              <a:rPr lang="en-US" sz="1100" dirty="0">
                <a:solidFill>
                  <a:srgbClr val="FFFFFF"/>
                </a:solidFill>
              </a:rPr>
              <a:t> </a:t>
            </a:r>
            <a:r>
              <a:rPr lang="en-US" sz="1100" dirty="0" err="1">
                <a:solidFill>
                  <a:srgbClr val="FFFFFF"/>
                </a:solidFill>
              </a:rPr>
              <a:t>børnesynet</a:t>
            </a:r>
            <a:r>
              <a:rPr lang="en-US" sz="1100" dirty="0">
                <a:solidFill>
                  <a:srgbClr val="FFFFFF"/>
                </a:solidFill>
              </a:rPr>
              <a:t>, og </a:t>
            </a:r>
            <a:r>
              <a:rPr lang="en-US" sz="1100" dirty="0" err="1">
                <a:solidFill>
                  <a:srgbClr val="FFFFFF"/>
                </a:solidFill>
              </a:rPr>
              <a:t>hvordan</a:t>
            </a:r>
            <a:r>
              <a:rPr lang="en-US" sz="1100" dirty="0">
                <a:solidFill>
                  <a:srgbClr val="FFFFFF"/>
                </a:solidFill>
              </a:rPr>
              <a:t> de </a:t>
            </a:r>
            <a:r>
              <a:rPr lang="en-US" sz="1100" dirty="0" err="1">
                <a:solidFill>
                  <a:srgbClr val="FFFFFF"/>
                </a:solidFill>
              </a:rPr>
              <a:t>inddrages</a:t>
            </a:r>
            <a:r>
              <a:rPr lang="en-US" sz="1100" dirty="0">
                <a:solidFill>
                  <a:srgbClr val="FFFFFF"/>
                </a:solidFill>
              </a:rPr>
              <a:t> </a:t>
            </a:r>
            <a:r>
              <a:rPr lang="en-US" sz="1100" dirty="0" err="1">
                <a:solidFill>
                  <a:srgbClr val="FFFFFF"/>
                </a:solidFill>
              </a:rPr>
              <a:t>i</a:t>
            </a:r>
            <a:r>
              <a:rPr lang="en-US" sz="1100" dirty="0">
                <a:solidFill>
                  <a:srgbClr val="FFFFFF"/>
                </a:solidFill>
              </a:rPr>
              <a:t> </a:t>
            </a:r>
            <a:r>
              <a:rPr lang="en-US" sz="1100" dirty="0" err="1">
                <a:solidFill>
                  <a:srgbClr val="FFFFFF"/>
                </a:solidFill>
              </a:rPr>
              <a:t>både</a:t>
            </a:r>
            <a:r>
              <a:rPr lang="en-US" sz="1100" dirty="0">
                <a:solidFill>
                  <a:srgbClr val="FFFFFF"/>
                </a:solidFill>
              </a:rPr>
              <a:t> </a:t>
            </a:r>
            <a:r>
              <a:rPr lang="en-US" sz="1100" dirty="0" err="1">
                <a:solidFill>
                  <a:srgbClr val="FFFFFF"/>
                </a:solidFill>
              </a:rPr>
              <a:t>læringsmiljøer</a:t>
            </a:r>
            <a:r>
              <a:rPr lang="en-US" sz="1100" dirty="0">
                <a:solidFill>
                  <a:srgbClr val="FFFFFF"/>
                </a:solidFill>
              </a:rPr>
              <a:t>, </a:t>
            </a:r>
            <a:r>
              <a:rPr lang="en-US" sz="1100" dirty="0" err="1">
                <a:solidFill>
                  <a:srgbClr val="FFFFFF"/>
                </a:solidFill>
              </a:rPr>
              <a:t>aktiviteter</a:t>
            </a:r>
            <a:r>
              <a:rPr lang="en-US" sz="1100" dirty="0">
                <a:solidFill>
                  <a:srgbClr val="FFFFFF"/>
                </a:solidFill>
              </a:rPr>
              <a:t> etc.</a:t>
            </a:r>
          </a:p>
          <a:p>
            <a:pPr indent="-228600" algn="l">
              <a:buFont typeface="Arial" panose="020B0604020202020204" pitchFamily="34" charset="0"/>
              <a:buChar char="•"/>
            </a:pPr>
            <a:r>
              <a:rPr lang="en-US" sz="1100" dirty="0">
                <a:solidFill>
                  <a:srgbClr val="FFFFFF"/>
                </a:solidFill>
              </a:rPr>
              <a:t>Det er </a:t>
            </a:r>
            <a:r>
              <a:rPr lang="en-US" sz="1100" dirty="0" err="1">
                <a:solidFill>
                  <a:srgbClr val="FFFFFF"/>
                </a:solidFill>
              </a:rPr>
              <a:t>vigtigt</a:t>
            </a:r>
            <a:r>
              <a:rPr lang="en-US" sz="1100" dirty="0">
                <a:solidFill>
                  <a:srgbClr val="FFFFFF"/>
                </a:solidFill>
              </a:rPr>
              <a:t> at </a:t>
            </a:r>
            <a:r>
              <a:rPr lang="en-US" sz="1100" dirty="0" err="1">
                <a:solidFill>
                  <a:srgbClr val="FFFFFF"/>
                </a:solidFill>
              </a:rPr>
              <a:t>inspirere</a:t>
            </a:r>
            <a:r>
              <a:rPr lang="en-US" sz="1100" dirty="0">
                <a:solidFill>
                  <a:srgbClr val="FFFFFF"/>
                </a:solidFill>
              </a:rPr>
              <a:t> </a:t>
            </a:r>
            <a:r>
              <a:rPr lang="en-US" sz="1100" dirty="0" err="1">
                <a:solidFill>
                  <a:srgbClr val="FFFFFF"/>
                </a:solidFill>
              </a:rPr>
              <a:t>hinanden</a:t>
            </a:r>
            <a:r>
              <a:rPr lang="en-US" sz="1100" dirty="0">
                <a:solidFill>
                  <a:srgbClr val="FFFFFF"/>
                </a:solidFill>
              </a:rPr>
              <a:t>, og </a:t>
            </a:r>
            <a:r>
              <a:rPr lang="en-US" sz="1100" dirty="0" err="1">
                <a:solidFill>
                  <a:srgbClr val="FFFFFF"/>
                </a:solidFill>
              </a:rPr>
              <a:t>ved</a:t>
            </a:r>
            <a:r>
              <a:rPr lang="en-US" sz="1100" dirty="0">
                <a:solidFill>
                  <a:srgbClr val="FFFFFF"/>
                </a:solidFill>
              </a:rPr>
              <a:t> at </a:t>
            </a:r>
            <a:r>
              <a:rPr lang="en-US" sz="1100" dirty="0" err="1">
                <a:solidFill>
                  <a:srgbClr val="FFFFFF"/>
                </a:solidFill>
              </a:rPr>
              <a:t>dagsordensætte</a:t>
            </a:r>
            <a:r>
              <a:rPr lang="en-US" sz="1100" dirty="0">
                <a:solidFill>
                  <a:srgbClr val="FFFFFF"/>
                </a:solidFill>
              </a:rPr>
              <a:t> og dele data og </a:t>
            </a:r>
            <a:r>
              <a:rPr lang="en-US" sz="1100" dirty="0" err="1">
                <a:solidFill>
                  <a:srgbClr val="FFFFFF"/>
                </a:solidFill>
              </a:rPr>
              <a:t>viden</a:t>
            </a:r>
            <a:r>
              <a:rPr lang="en-US" sz="1100" dirty="0">
                <a:solidFill>
                  <a:srgbClr val="FFFFFF"/>
                </a:solidFill>
              </a:rPr>
              <a:t> </a:t>
            </a:r>
            <a:r>
              <a:rPr lang="en-US" sz="1100" dirty="0" err="1">
                <a:solidFill>
                  <a:srgbClr val="FFFFFF"/>
                </a:solidFill>
              </a:rPr>
              <a:t>bliver</a:t>
            </a:r>
            <a:r>
              <a:rPr lang="en-US" sz="1100" dirty="0">
                <a:solidFill>
                  <a:srgbClr val="FFFFFF"/>
                </a:solidFill>
              </a:rPr>
              <a:t> vi alle </a:t>
            </a:r>
            <a:r>
              <a:rPr lang="en-US" sz="1100" dirty="0" err="1">
                <a:solidFill>
                  <a:srgbClr val="FFFFFF"/>
                </a:solidFill>
              </a:rPr>
              <a:t>inspireret</a:t>
            </a:r>
            <a:r>
              <a:rPr lang="en-US" sz="1100" dirty="0">
                <a:solidFill>
                  <a:srgbClr val="FFFFFF"/>
                </a:solidFill>
              </a:rPr>
              <a:t> og </a:t>
            </a:r>
            <a:r>
              <a:rPr lang="en-US" sz="1100" dirty="0" err="1">
                <a:solidFill>
                  <a:srgbClr val="FFFFFF"/>
                </a:solidFill>
              </a:rPr>
              <a:t>får</a:t>
            </a:r>
            <a:r>
              <a:rPr lang="en-US" sz="1100" dirty="0">
                <a:solidFill>
                  <a:srgbClr val="FFFFFF"/>
                </a:solidFill>
              </a:rPr>
              <a:t> </a:t>
            </a:r>
            <a:r>
              <a:rPr lang="en-US" sz="1100" dirty="0" err="1">
                <a:solidFill>
                  <a:srgbClr val="FFFFFF"/>
                </a:solidFill>
              </a:rPr>
              <a:t>øjnene</a:t>
            </a:r>
            <a:r>
              <a:rPr lang="en-US" sz="1100" dirty="0">
                <a:solidFill>
                  <a:srgbClr val="FFFFFF"/>
                </a:solidFill>
              </a:rPr>
              <a:t> op for nye </a:t>
            </a:r>
            <a:r>
              <a:rPr lang="en-US" sz="1100" dirty="0" err="1">
                <a:solidFill>
                  <a:srgbClr val="FFFFFF"/>
                </a:solidFill>
              </a:rPr>
              <a:t>måder</a:t>
            </a:r>
            <a:r>
              <a:rPr lang="en-US" sz="1100" dirty="0">
                <a:solidFill>
                  <a:srgbClr val="FFFFFF"/>
                </a:solidFill>
              </a:rPr>
              <a:t> at </a:t>
            </a:r>
            <a:r>
              <a:rPr lang="en-US" sz="1100" dirty="0" err="1">
                <a:solidFill>
                  <a:srgbClr val="FFFFFF"/>
                </a:solidFill>
              </a:rPr>
              <a:t>indsamle</a:t>
            </a:r>
            <a:r>
              <a:rPr lang="en-US" sz="1100" dirty="0">
                <a:solidFill>
                  <a:srgbClr val="FFFFFF"/>
                </a:solidFill>
              </a:rPr>
              <a:t> og </a:t>
            </a:r>
            <a:r>
              <a:rPr lang="en-US" sz="1100" dirty="0" err="1">
                <a:solidFill>
                  <a:srgbClr val="FFFFFF"/>
                </a:solidFill>
              </a:rPr>
              <a:t>tænke</a:t>
            </a:r>
            <a:r>
              <a:rPr lang="en-US" sz="1100" dirty="0">
                <a:solidFill>
                  <a:srgbClr val="FFFFFF"/>
                </a:solidFill>
              </a:rPr>
              <a:t> data. </a:t>
            </a:r>
            <a:r>
              <a:rPr lang="en-US" sz="1100" dirty="0" err="1">
                <a:solidFill>
                  <a:srgbClr val="FFFFFF"/>
                </a:solidFill>
              </a:rPr>
              <a:t>Derfor</a:t>
            </a:r>
            <a:r>
              <a:rPr lang="en-US" sz="1100" dirty="0">
                <a:solidFill>
                  <a:srgbClr val="FFFFFF"/>
                </a:solidFill>
              </a:rPr>
              <a:t> er et </a:t>
            </a:r>
            <a:r>
              <a:rPr lang="en-US" sz="1100" dirty="0" err="1">
                <a:solidFill>
                  <a:srgbClr val="FFFFFF"/>
                </a:solidFill>
              </a:rPr>
              <a:t>vigtigt</a:t>
            </a:r>
            <a:r>
              <a:rPr lang="en-US" sz="1100" dirty="0">
                <a:solidFill>
                  <a:srgbClr val="FFFFFF"/>
                </a:solidFill>
              </a:rPr>
              <a:t> </a:t>
            </a:r>
            <a:r>
              <a:rPr lang="en-US" sz="1100" dirty="0" err="1">
                <a:solidFill>
                  <a:srgbClr val="FFFFFF"/>
                </a:solidFill>
              </a:rPr>
              <a:t>skridt</a:t>
            </a:r>
            <a:r>
              <a:rPr lang="en-US" sz="1100" dirty="0">
                <a:solidFill>
                  <a:srgbClr val="FFFFFF"/>
                </a:solidFill>
              </a:rPr>
              <a:t>, at vi </a:t>
            </a:r>
            <a:r>
              <a:rPr lang="en-US" sz="1100" dirty="0" err="1">
                <a:solidFill>
                  <a:srgbClr val="FFFFFF"/>
                </a:solidFill>
              </a:rPr>
              <a:t>tager</a:t>
            </a:r>
            <a:r>
              <a:rPr lang="en-US" sz="1100" dirty="0">
                <a:solidFill>
                  <a:srgbClr val="FFFFFF"/>
                </a:solidFill>
              </a:rPr>
              <a:t> </a:t>
            </a:r>
            <a:r>
              <a:rPr lang="en-US" sz="1100" dirty="0" err="1">
                <a:solidFill>
                  <a:srgbClr val="FFFFFF"/>
                </a:solidFill>
              </a:rPr>
              <a:t>os</a:t>
            </a:r>
            <a:r>
              <a:rPr lang="en-US" sz="1100" dirty="0">
                <a:solidFill>
                  <a:srgbClr val="FFFFFF"/>
                </a:solidFill>
              </a:rPr>
              <a:t> </a:t>
            </a:r>
            <a:r>
              <a:rPr lang="en-US" sz="1100" dirty="0" err="1">
                <a:solidFill>
                  <a:srgbClr val="FFFFFF"/>
                </a:solidFill>
              </a:rPr>
              <a:t>tiden</a:t>
            </a:r>
            <a:r>
              <a:rPr lang="en-US" sz="1100" dirty="0">
                <a:solidFill>
                  <a:srgbClr val="FFFFFF"/>
                </a:solidFill>
              </a:rPr>
              <a:t> til at </a:t>
            </a:r>
            <a:r>
              <a:rPr lang="en-US" sz="1100" dirty="0" err="1">
                <a:solidFill>
                  <a:srgbClr val="FFFFFF"/>
                </a:solidFill>
              </a:rPr>
              <a:t>gå</a:t>
            </a:r>
            <a:r>
              <a:rPr lang="en-US" sz="1100" dirty="0">
                <a:solidFill>
                  <a:srgbClr val="FFFFFF"/>
                </a:solidFill>
              </a:rPr>
              <a:t> op </a:t>
            </a:r>
            <a:r>
              <a:rPr lang="en-US" sz="1100" dirty="0" err="1">
                <a:solidFill>
                  <a:srgbClr val="FFFFFF"/>
                </a:solidFill>
              </a:rPr>
              <a:t>opdagelse</a:t>
            </a:r>
            <a:r>
              <a:rPr lang="en-US" sz="1100" dirty="0">
                <a:solidFill>
                  <a:srgbClr val="FFFFFF"/>
                </a:solidFill>
              </a:rPr>
              <a:t> </a:t>
            </a:r>
            <a:r>
              <a:rPr lang="en-US" sz="1100" dirty="0" err="1">
                <a:solidFill>
                  <a:srgbClr val="FFFFFF"/>
                </a:solidFill>
              </a:rPr>
              <a:t>i</a:t>
            </a:r>
            <a:r>
              <a:rPr lang="en-US" sz="1100" dirty="0">
                <a:solidFill>
                  <a:srgbClr val="FFFFFF"/>
                </a:solidFill>
              </a:rPr>
              <a:t> </a:t>
            </a:r>
            <a:r>
              <a:rPr lang="en-US" sz="1100" dirty="0" err="1">
                <a:solidFill>
                  <a:srgbClr val="FFFFFF"/>
                </a:solidFill>
              </a:rPr>
              <a:t>hinandens</a:t>
            </a:r>
            <a:r>
              <a:rPr lang="en-US" sz="1100" dirty="0">
                <a:solidFill>
                  <a:srgbClr val="FFFFFF"/>
                </a:solidFill>
              </a:rPr>
              <a:t> </a:t>
            </a:r>
            <a:r>
              <a:rPr lang="en-US" sz="1100" dirty="0" err="1">
                <a:solidFill>
                  <a:srgbClr val="FFFFFF"/>
                </a:solidFill>
              </a:rPr>
              <a:t>praksis</a:t>
            </a:r>
            <a:r>
              <a:rPr lang="en-US" sz="1100" dirty="0">
                <a:solidFill>
                  <a:srgbClr val="FFFFFF"/>
                </a:solidFill>
              </a:rPr>
              <a:t>, give feedback og lade sig </a:t>
            </a:r>
            <a:r>
              <a:rPr lang="en-US" sz="1100" dirty="0" err="1">
                <a:solidFill>
                  <a:srgbClr val="FFFFFF"/>
                </a:solidFill>
              </a:rPr>
              <a:t>inspirere</a:t>
            </a:r>
            <a:r>
              <a:rPr lang="en-US" sz="1100" dirty="0">
                <a:solidFill>
                  <a:srgbClr val="FFFFFF"/>
                </a:solidFill>
              </a:rPr>
              <a:t>.</a:t>
            </a:r>
          </a:p>
          <a:p>
            <a:pPr indent="-228600" algn="l">
              <a:buFont typeface="Arial" panose="020B0604020202020204" pitchFamily="34" charset="0"/>
              <a:buChar char="•"/>
            </a:pPr>
            <a:endParaRPr lang="en-US" sz="1100" dirty="0">
              <a:solidFill>
                <a:srgbClr val="FFFFFF"/>
              </a:solidFill>
            </a:endParaRPr>
          </a:p>
        </p:txBody>
      </p:sp>
    </p:spTree>
    <p:extLst>
      <p:ext uri="{BB962C8B-B14F-4D97-AF65-F5344CB8AC3E}">
        <p14:creationId xmlns:p14="http://schemas.microsoft.com/office/powerpoint/2010/main" val="104137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Billede 1">
            <a:extLst>
              <a:ext uri="{FF2B5EF4-FFF2-40B4-BE49-F238E27FC236}">
                <a16:creationId xmlns:a16="http://schemas.microsoft.com/office/drawing/2014/main" id="{71CB38ED-C14A-4139-917A-8968D8967293}"/>
              </a:ext>
            </a:extLst>
          </p:cNvPr>
          <p:cNvPicPr>
            <a:picLocks noChangeAspect="1"/>
          </p:cNvPicPr>
          <p:nvPr/>
        </p:nvPicPr>
        <p:blipFill rotWithShape="1">
          <a:blip r:embed="rId2"/>
          <a:srcRect t="518" r="1" b="27275"/>
          <a:stretch/>
        </p:blipFill>
        <p:spPr>
          <a:xfrm>
            <a:off x="643467" y="643467"/>
            <a:ext cx="10905066" cy="5571065"/>
          </a:xfrm>
          <a:prstGeom prst="rect">
            <a:avLst/>
          </a:prstGeom>
          <a:ln>
            <a:noFill/>
          </a:ln>
        </p:spPr>
      </p:pic>
      <p:sp>
        <p:nvSpPr>
          <p:cNvPr id="36" name="Isosceles Triangle 35">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308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13" name="Freeform: Shape 12">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19" name="Freeform: Shape 18">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D3CD970A-94F8-4954-8474-CDAD31B00789}"/>
              </a:ext>
            </a:extLst>
          </p:cNvPr>
          <p:cNvSpPr>
            <a:spLocks noGrp="1"/>
          </p:cNvSpPr>
          <p:nvPr>
            <p:ph type="title"/>
          </p:nvPr>
        </p:nvSpPr>
        <p:spPr>
          <a:xfrm>
            <a:off x="804672" y="1055098"/>
            <a:ext cx="5760719" cy="4747805"/>
          </a:xfrm>
        </p:spPr>
        <p:txBody>
          <a:bodyPr vert="horz" lIns="91440" tIns="45720" rIns="91440" bIns="45720" rtlCol="0" anchor="ctr">
            <a:normAutofit/>
          </a:bodyPr>
          <a:lstStyle/>
          <a:p>
            <a:r>
              <a:rPr lang="en-US" sz="4000" kern="1200">
                <a:solidFill>
                  <a:schemeClr val="tx2"/>
                </a:solidFill>
                <a:latin typeface="+mj-lt"/>
                <a:ea typeface="+mj-ea"/>
                <a:cs typeface="+mj-cs"/>
              </a:rPr>
              <a:t>Hvad har vi brug for, for at kunne tage de næste skridt?</a:t>
            </a:r>
          </a:p>
        </p:txBody>
      </p:sp>
      <p:sp>
        <p:nvSpPr>
          <p:cNvPr id="3" name="Pladsholder til tekst 2">
            <a:extLst>
              <a:ext uri="{FF2B5EF4-FFF2-40B4-BE49-F238E27FC236}">
                <a16:creationId xmlns:a16="http://schemas.microsoft.com/office/drawing/2014/main" id="{DDB3AC79-3EDC-4889-911E-80C0DB2F52E6}"/>
              </a:ext>
            </a:extLst>
          </p:cNvPr>
          <p:cNvSpPr>
            <a:spLocks noGrp="1"/>
          </p:cNvSpPr>
          <p:nvPr>
            <p:ph type="body" idx="1"/>
          </p:nvPr>
        </p:nvSpPr>
        <p:spPr>
          <a:xfrm>
            <a:off x="8342357" y="1638300"/>
            <a:ext cx="3330531" cy="3581400"/>
          </a:xfrm>
        </p:spPr>
        <p:txBody>
          <a:bodyPr vert="horz" lIns="91440" tIns="45720" rIns="91440" bIns="45720" rtlCol="0" anchor="ctr">
            <a:normAutofit/>
          </a:bodyPr>
          <a:lstStyle/>
          <a:p>
            <a:r>
              <a:rPr lang="en-US" sz="1000" kern="1200">
                <a:solidFill>
                  <a:schemeClr val="tx2"/>
                </a:solidFill>
                <a:latin typeface="+mn-lt"/>
                <a:ea typeface="+mn-ea"/>
                <a:cs typeface="+mn-cs"/>
              </a:rPr>
              <a:t>At der arbejdes kontinuerligt med systematik, data, læreplan og de 12 pædagogiske mål, og at alle ledere kan omsætte det i egen afdeling, og at der kontinuerligt følges op, og at det italesættes som en forpligtende opgave, og at vi ved at arbejde databaseret kan se at vi får skabt en forbedringskultur.</a:t>
            </a:r>
          </a:p>
          <a:p>
            <a:r>
              <a:rPr lang="en-US" sz="1000" kern="1200">
                <a:solidFill>
                  <a:schemeClr val="tx2"/>
                </a:solidFill>
                <a:latin typeface="+mn-lt"/>
                <a:ea typeface="+mn-ea"/>
                <a:cs typeface="+mn-cs"/>
              </a:rPr>
              <a:t>At tjekke op på at dagsordener og referater bærer præg af data og systematik, og de faglige fyrtårne i højere grad bliver primus i indhold og i forhold til at implementere. </a:t>
            </a:r>
          </a:p>
          <a:p>
            <a:r>
              <a:rPr lang="en-US" sz="1000" kern="1200">
                <a:solidFill>
                  <a:schemeClr val="tx2"/>
                </a:solidFill>
                <a:latin typeface="+mn-lt"/>
                <a:ea typeface="+mn-ea"/>
                <a:cs typeface="+mn-cs"/>
              </a:rPr>
              <a:t>At systematik går igen på alle møder fra pædagogmøder, stuemøder, personalemøder, etagemøder, lederteammøder, møder med de faglige fyrtårne. </a:t>
            </a:r>
          </a:p>
          <a:p>
            <a:r>
              <a:rPr lang="en-US" sz="1000" kern="1200">
                <a:solidFill>
                  <a:schemeClr val="tx2"/>
                </a:solidFill>
                <a:latin typeface="+mn-lt"/>
                <a:ea typeface="+mn-ea"/>
                <a:cs typeface="+mn-cs"/>
              </a:rPr>
              <a:t>Desuden benytter vi vores læringsvejleder afdelingsvis, på lederteam, med de faglige fyrtårne, og at hun fortsat være behjælpelig med at vi kan holde den røde tråd, og få nye ledere med. </a:t>
            </a:r>
          </a:p>
          <a:p>
            <a:r>
              <a:rPr lang="en-US" sz="1000" kern="1200">
                <a:solidFill>
                  <a:schemeClr val="tx2"/>
                </a:solidFill>
                <a:latin typeface="+mn-lt"/>
                <a:ea typeface="+mn-ea"/>
                <a:cs typeface="+mn-cs"/>
              </a:rPr>
              <a:t>At stærkere læringsfællesskaber får tid, og at vi prioriterer og sætter fokus.</a:t>
            </a:r>
          </a:p>
          <a:p>
            <a:endParaRPr lang="en-US" sz="1000" kern="1200">
              <a:solidFill>
                <a:schemeClr val="tx2"/>
              </a:solidFill>
              <a:latin typeface="+mn-lt"/>
              <a:ea typeface="+mn-ea"/>
              <a:cs typeface="+mn-cs"/>
            </a:endParaRPr>
          </a:p>
        </p:txBody>
      </p:sp>
    </p:spTree>
    <p:extLst>
      <p:ext uri="{BB962C8B-B14F-4D97-AF65-F5344CB8AC3E}">
        <p14:creationId xmlns:p14="http://schemas.microsoft.com/office/powerpoint/2010/main" val="424544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46BAE895-E030-4162-B009-102AEBB76BC6}"/>
              </a:ext>
            </a:extLst>
          </p:cNvPr>
          <p:cNvSpPr>
            <a:spLocks noGrp="1"/>
          </p:cNvSpPr>
          <p:nvPr>
            <p:ph type="title"/>
          </p:nvPr>
        </p:nvSpPr>
        <p:spPr>
          <a:xfrm>
            <a:off x="1098468" y="885651"/>
            <a:ext cx="3229803" cy="4624603"/>
          </a:xfrm>
        </p:spPr>
        <p:txBody>
          <a:bodyPr>
            <a:normAutofit/>
          </a:bodyPr>
          <a:lstStyle/>
          <a:p>
            <a:r>
              <a:rPr lang="da-DK">
                <a:solidFill>
                  <a:srgbClr val="FFFFFF"/>
                </a:solidFill>
              </a:rPr>
              <a:t>Hvilke pædagogiske erfaringer tager I med jer fra corona? Ind i læreplanen</a:t>
            </a:r>
          </a:p>
        </p:txBody>
      </p:sp>
      <p:sp>
        <p:nvSpPr>
          <p:cNvPr id="3" name="Pladsholder til indhold 2">
            <a:extLst>
              <a:ext uri="{FF2B5EF4-FFF2-40B4-BE49-F238E27FC236}">
                <a16:creationId xmlns:a16="http://schemas.microsoft.com/office/drawing/2014/main" id="{1599C259-7C0C-43EF-ADB5-986CEB7D576E}"/>
              </a:ext>
            </a:extLst>
          </p:cNvPr>
          <p:cNvSpPr>
            <a:spLocks noGrp="1"/>
          </p:cNvSpPr>
          <p:nvPr>
            <p:ph idx="1"/>
          </p:nvPr>
        </p:nvSpPr>
        <p:spPr>
          <a:xfrm>
            <a:off x="4978708" y="885651"/>
            <a:ext cx="6525220" cy="4616849"/>
          </a:xfrm>
        </p:spPr>
        <p:txBody>
          <a:bodyPr anchor="ctr">
            <a:normAutofit/>
          </a:bodyPr>
          <a:lstStyle/>
          <a:p>
            <a:r>
              <a:rPr lang="da-DK" sz="800"/>
              <a:t>Mindre børnegrupper og flere voksne, som er faste på børnene</a:t>
            </a:r>
          </a:p>
          <a:p>
            <a:r>
              <a:rPr lang="da-DK" sz="800"/>
              <a:t>•	Nærvær i børnehøjde</a:t>
            </a:r>
          </a:p>
          <a:p>
            <a:r>
              <a:rPr lang="da-DK" sz="800"/>
              <a:t>•	God tid til at lytte og være i dialog med børnene</a:t>
            </a:r>
          </a:p>
          <a:p>
            <a:r>
              <a:rPr lang="da-DK" sz="800"/>
              <a:t>•	Glade børn i trivsel og udvikling</a:t>
            </a:r>
          </a:p>
          <a:p>
            <a:r>
              <a:rPr lang="da-DK" sz="800"/>
              <a:t>Uderummet blev tænkt ind og anvendt </a:t>
            </a:r>
          </a:p>
          <a:p>
            <a:r>
              <a:rPr lang="da-DK" sz="800"/>
              <a:t>•	Godt at tage legetøjet med ud</a:t>
            </a:r>
          </a:p>
          <a:p>
            <a:r>
              <a:rPr lang="da-DK" sz="800"/>
              <a:t>•	Flere ture i nærmiljøet</a:t>
            </a:r>
          </a:p>
          <a:p>
            <a:r>
              <a:rPr lang="da-DK" sz="800"/>
              <a:t>Færre afbrydelser fra forældre, da børnene blev afleveret udenfor børnehaven</a:t>
            </a:r>
          </a:p>
          <a:p>
            <a:r>
              <a:rPr lang="da-DK" sz="800"/>
              <a:t>•	Fokus på nærvær og lettere afleveringer for børnene. </a:t>
            </a:r>
          </a:p>
          <a:p>
            <a:r>
              <a:rPr lang="da-DK" sz="800"/>
              <a:t>•	Mere umage med forældresamarbejdet – gå aktivt ind i det. </a:t>
            </a:r>
          </a:p>
          <a:p>
            <a:r>
              <a:rPr lang="da-DK" sz="800"/>
              <a:t>Fokuseret kommunikation mellem personalet</a:t>
            </a:r>
          </a:p>
          <a:p>
            <a:r>
              <a:rPr lang="da-DK" sz="800"/>
              <a:t>•	Dørkamssparring  </a:t>
            </a:r>
          </a:p>
          <a:p>
            <a:r>
              <a:rPr lang="da-DK" sz="800"/>
              <a:t>Voksne fokus på egen gruppe</a:t>
            </a:r>
          </a:p>
          <a:p>
            <a:r>
              <a:rPr lang="da-DK" sz="800"/>
              <a:t>•	Ikke delt opmærksomhed på flere børnegrupper</a:t>
            </a:r>
          </a:p>
          <a:p>
            <a:r>
              <a:rPr lang="da-DK" sz="800"/>
              <a:t>•	Flere muligheder for spontanitet indenfor en ramme</a:t>
            </a:r>
          </a:p>
          <a:p>
            <a:r>
              <a:rPr lang="da-DK" sz="800"/>
              <a:t>•	Mindre afbrydelser fra hinanden</a:t>
            </a:r>
          </a:p>
          <a:p>
            <a:endParaRPr lang="da-DK" sz="800"/>
          </a:p>
          <a:p>
            <a:r>
              <a:rPr lang="da-DK" sz="800"/>
              <a:t>Stor holdånd og fællesskab mellem personalet, som står sammen om at løse opgaven så retningslinjerne bliver overholdt.</a:t>
            </a:r>
          </a:p>
        </p:txBody>
      </p:sp>
    </p:spTree>
    <p:extLst>
      <p:ext uri="{BB962C8B-B14F-4D97-AF65-F5344CB8AC3E}">
        <p14:creationId xmlns:p14="http://schemas.microsoft.com/office/powerpoint/2010/main" val="3943125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37965F2A-B29B-4060-82D3-4D9C479B6796}"/>
              </a:ext>
            </a:extLst>
          </p:cNvPr>
          <p:cNvSpPr>
            <a:spLocks noGrp="1"/>
          </p:cNvSpPr>
          <p:nvPr>
            <p:ph type="title"/>
          </p:nvPr>
        </p:nvSpPr>
        <p:spPr>
          <a:xfrm>
            <a:off x="643467" y="1698171"/>
            <a:ext cx="3962061" cy="4516360"/>
          </a:xfrm>
        </p:spPr>
        <p:txBody>
          <a:bodyPr anchor="t">
            <a:normAutofit/>
          </a:bodyPr>
          <a:lstStyle/>
          <a:p>
            <a:r>
              <a:rPr lang="da-DK" sz="3600"/>
              <a:t>Hvilke overvejelser giver organiseringen under Corona perioden anledning til, i forhold til arbejdet med den pædagogiske læreplan?</a:t>
            </a:r>
          </a:p>
        </p:txBody>
      </p:sp>
      <p:sp>
        <p:nvSpPr>
          <p:cNvPr id="25" name="Rectangle 24">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Rectangle 30">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3B967F28-4F74-4B9E-863F-101BE48F7343}"/>
              </a:ext>
            </a:extLst>
          </p:cNvPr>
          <p:cNvSpPr>
            <a:spLocks noGrp="1"/>
          </p:cNvSpPr>
          <p:nvPr>
            <p:ph idx="1"/>
          </p:nvPr>
        </p:nvSpPr>
        <p:spPr>
          <a:xfrm>
            <a:off x="5070020" y="1698170"/>
            <a:ext cx="6478513" cy="4516361"/>
          </a:xfrm>
        </p:spPr>
        <p:txBody>
          <a:bodyPr>
            <a:normAutofit/>
          </a:bodyPr>
          <a:lstStyle/>
          <a:p>
            <a:r>
              <a:rPr lang="da-DK" sz="2000"/>
              <a:t>At arbejde med børnens spor, det har vi arbjdet meget med i mindre grupper under corona, og det ser vi giver et stort udbytte hos alle børn. Desuden vigtigheden af samarbejde/holdånd, og at nye medarbejdere bliver oplært, og dermed også sat ind i arbejde med læreplanen. At der arbejdes struktureret, og at der følges op på de mål der er sat.</a:t>
            </a:r>
          </a:p>
          <a:p>
            <a:r>
              <a:rPr lang="da-DK" sz="2000"/>
              <a:t>Fælles mål og fællesforståelse af, hvordan vi når målet, og klare aftaler om hvad der gør hvad. </a:t>
            </a:r>
          </a:p>
          <a:p>
            <a:r>
              <a:rPr lang="da-DK" sz="2000"/>
              <a:t>At organisering og  struktur skaber overblik i hverdagen, så der er mulighed for fordybelse i børnenes trivsel og udvikling. </a:t>
            </a:r>
          </a:p>
        </p:txBody>
      </p:sp>
      <p:sp>
        <p:nvSpPr>
          <p:cNvPr id="33" name="Isosceles Triangle 32">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Isosceles Triangle 34">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89127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5E382CE7-7029-4093-8FCF-A77C617AF836}"/>
              </a:ext>
            </a:extLst>
          </p:cNvPr>
          <p:cNvSpPr>
            <a:spLocks noGrp="1"/>
          </p:cNvSpPr>
          <p:nvPr>
            <p:ph type="title"/>
          </p:nvPr>
        </p:nvSpPr>
        <p:spPr>
          <a:xfrm>
            <a:off x="643467" y="1698171"/>
            <a:ext cx="3962061" cy="4516360"/>
          </a:xfrm>
        </p:spPr>
        <p:txBody>
          <a:bodyPr anchor="t">
            <a:normAutofit/>
          </a:bodyPr>
          <a:lstStyle/>
          <a:p>
            <a:r>
              <a:rPr lang="da-DK" sz="3600" dirty="0"/>
              <a:t>Arbejdet med øvebaner frem til sommeren 2021 med fokus på Børnesyn</a:t>
            </a:r>
          </a:p>
        </p:txBody>
      </p:sp>
      <p:sp>
        <p:nvSpPr>
          <p:cNvPr id="25" name="Rectangle 24">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Rectangle 30">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20BB927F-8D94-45AF-ABA5-F48C34E35DB5}"/>
              </a:ext>
            </a:extLst>
          </p:cNvPr>
          <p:cNvSpPr>
            <a:spLocks noGrp="1"/>
          </p:cNvSpPr>
          <p:nvPr>
            <p:ph idx="1"/>
          </p:nvPr>
        </p:nvSpPr>
        <p:spPr>
          <a:xfrm>
            <a:off x="5070020" y="1698170"/>
            <a:ext cx="6478513" cy="4516361"/>
          </a:xfrm>
        </p:spPr>
        <p:txBody>
          <a:bodyPr>
            <a:normAutofit/>
          </a:bodyPr>
          <a:lstStyle/>
          <a:p>
            <a:r>
              <a:rPr lang="da-DK" sz="2000" dirty="0"/>
              <a:t>Fokus på at opsætte mål</a:t>
            </a:r>
          </a:p>
          <a:p>
            <a:r>
              <a:rPr lang="da-DK" sz="2000" dirty="0"/>
              <a:t>Fokus på tegn og tiltag</a:t>
            </a:r>
          </a:p>
          <a:p>
            <a:r>
              <a:rPr lang="da-DK" sz="2000" dirty="0"/>
              <a:t>Fokus på indsamling af data</a:t>
            </a:r>
          </a:p>
          <a:p>
            <a:r>
              <a:rPr lang="da-DK" sz="2000" dirty="0"/>
              <a:t>Fokus på at inddrage data, der understøtter</a:t>
            </a:r>
          </a:p>
          <a:p>
            <a:r>
              <a:rPr lang="da-DK" sz="2000" dirty="0"/>
              <a:t>Fokus på at skabe en forbedringskultur</a:t>
            </a:r>
          </a:p>
          <a:p>
            <a:r>
              <a:rPr lang="da-DK" sz="2000" dirty="0"/>
              <a:t>Fokus på læringsmiljøer</a:t>
            </a:r>
          </a:p>
          <a:p>
            <a:r>
              <a:rPr lang="da-DK" sz="2000" dirty="0"/>
              <a:t>Fokus på børnenes nærmeste udviklingszone</a:t>
            </a:r>
          </a:p>
          <a:p>
            <a:r>
              <a:rPr lang="da-DK" sz="2000" dirty="0"/>
              <a:t>Fokus på hvad det kalder på hos de voksne</a:t>
            </a:r>
          </a:p>
          <a:p>
            <a:r>
              <a:rPr lang="da-DK" sz="2000" dirty="0"/>
              <a:t>Fokus på at arbejde struktureret</a:t>
            </a:r>
          </a:p>
        </p:txBody>
      </p:sp>
      <p:sp>
        <p:nvSpPr>
          <p:cNvPr id="33" name="Isosceles Triangle 32">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Isosceles Triangle 34">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3371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83A01C82-47E0-4B47-80BD-309156350C72}"/>
              </a:ext>
            </a:extLst>
          </p:cNvPr>
          <p:cNvSpPr>
            <a:spLocks noGrp="1"/>
          </p:cNvSpPr>
          <p:nvPr>
            <p:ph type="title"/>
          </p:nvPr>
        </p:nvSpPr>
        <p:spPr>
          <a:xfrm>
            <a:off x="643467" y="1698171"/>
            <a:ext cx="3962061" cy="4516360"/>
          </a:xfrm>
        </p:spPr>
        <p:txBody>
          <a:bodyPr anchor="t">
            <a:normAutofit/>
          </a:bodyPr>
          <a:lstStyle/>
          <a:p>
            <a:r>
              <a:rPr lang="da-DK" sz="3600"/>
              <a:t>Mentor og mentee</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dsholder til indhold 2">
            <a:extLst>
              <a:ext uri="{FF2B5EF4-FFF2-40B4-BE49-F238E27FC236}">
                <a16:creationId xmlns:a16="http://schemas.microsoft.com/office/drawing/2014/main" id="{2F60862C-9D49-4072-8C06-13AEC200A290}"/>
              </a:ext>
            </a:extLst>
          </p:cNvPr>
          <p:cNvSpPr>
            <a:spLocks noGrp="1"/>
          </p:cNvSpPr>
          <p:nvPr>
            <p:ph idx="1"/>
          </p:nvPr>
        </p:nvSpPr>
        <p:spPr>
          <a:xfrm>
            <a:off x="5070020" y="1698170"/>
            <a:ext cx="6478513" cy="4516361"/>
          </a:xfrm>
        </p:spPr>
        <p:txBody>
          <a:bodyPr>
            <a:normAutofit/>
          </a:bodyPr>
          <a:lstStyle/>
          <a:p>
            <a:r>
              <a:rPr lang="da-DK" sz="2000" dirty="0"/>
              <a:t>To og to i forhold til at arbejde struktureret og systematisk</a:t>
            </a:r>
          </a:p>
          <a:p>
            <a:r>
              <a:rPr lang="da-DK" sz="2000" dirty="0"/>
              <a:t>Øve sig i at dele, sparre, sårbarhed, stille undrende spørgsmål, spille hinanden god</a:t>
            </a:r>
          </a:p>
          <a:p>
            <a:r>
              <a:rPr lang="da-DK" sz="2000" dirty="0"/>
              <a:t>Mødes kvartalsvis</a:t>
            </a:r>
          </a:p>
          <a:p>
            <a:r>
              <a:rPr lang="da-DK" sz="2000" dirty="0"/>
              <a:t>Fokus på stærkere læringsfællesskaber</a:t>
            </a:r>
          </a:p>
          <a:p>
            <a:endParaRPr lang="da-DK" sz="2000" dirty="0"/>
          </a:p>
          <a:p>
            <a:r>
              <a:rPr lang="da-DK" sz="2000" dirty="0"/>
              <a:t>Lone og Sanne</a:t>
            </a:r>
          </a:p>
          <a:p>
            <a:r>
              <a:rPr lang="da-DK" sz="2000" dirty="0"/>
              <a:t>Jan og Janne</a:t>
            </a:r>
          </a:p>
          <a:p>
            <a:r>
              <a:rPr lang="da-DK" sz="2000" dirty="0"/>
              <a:t>Trine og Charlotte</a:t>
            </a:r>
          </a:p>
          <a:p>
            <a:endParaRPr lang="da-DK" sz="2000" dirty="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49245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4675007-9175-410B-B705-B6FC245573D5}"/>
              </a:ext>
            </a:extLst>
          </p:cNvPr>
          <p:cNvSpPr>
            <a:spLocks noGrp="1"/>
          </p:cNvSpPr>
          <p:nvPr>
            <p:ph type="title"/>
          </p:nvPr>
        </p:nvSpPr>
        <p:spPr>
          <a:xfrm>
            <a:off x="643467" y="1698171"/>
            <a:ext cx="3962061" cy="4516360"/>
          </a:xfrm>
        </p:spPr>
        <p:txBody>
          <a:bodyPr anchor="ctr">
            <a:normAutofit/>
          </a:bodyPr>
          <a:lstStyle/>
          <a:p>
            <a:r>
              <a:rPr lang="da-DK" sz="3600"/>
              <a:t>Mentor for nye ledere</a:t>
            </a:r>
          </a:p>
        </p:txBody>
      </p:sp>
      <p:sp>
        <p:nvSpPr>
          <p:cNvPr id="11" name="Rectangle 1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Pladsholder til indhold 2">
            <a:extLst>
              <a:ext uri="{FF2B5EF4-FFF2-40B4-BE49-F238E27FC236}">
                <a16:creationId xmlns:a16="http://schemas.microsoft.com/office/drawing/2014/main" id="{8A851E18-E19B-4420-A61E-C3F23267B0A4}"/>
              </a:ext>
            </a:extLst>
          </p:cNvPr>
          <p:cNvGraphicFramePr>
            <a:graphicFrameLocks noGrp="1"/>
          </p:cNvGraphicFramePr>
          <p:nvPr>
            <p:ph idx="1"/>
            <p:extLst>
              <p:ext uri="{D42A27DB-BD31-4B8C-83A1-F6EECF244321}">
                <p14:modId xmlns:p14="http://schemas.microsoft.com/office/powerpoint/2010/main" val="2132362572"/>
              </p:ext>
            </p:extLst>
          </p:nvPr>
        </p:nvGraphicFramePr>
        <p:xfrm>
          <a:off x="5070475" y="1698625"/>
          <a:ext cx="6478588" cy="4516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903247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3EDD327AE42AB4FA88F4E6034D7D412" ma:contentTypeVersion="12" ma:contentTypeDescription="Opret et nyt dokument." ma:contentTypeScope="" ma:versionID="3b421a66d7e388f442555345b0fe0ecb">
  <xsd:schema xmlns:xsd="http://www.w3.org/2001/XMLSchema" xmlns:xs="http://www.w3.org/2001/XMLSchema" xmlns:p="http://schemas.microsoft.com/office/2006/metadata/properties" xmlns:ns2="d08105a8-ef68-420b-8f1e-a49ac7e8f5cc" xmlns:ns3="cc2897bb-b700-45ca-bce7-9a7174558ca1" targetNamespace="http://schemas.microsoft.com/office/2006/metadata/properties" ma:root="true" ma:fieldsID="41d225ad63d8e70424566de283065475" ns2:_="" ns3:_="">
    <xsd:import namespace="d08105a8-ef68-420b-8f1e-a49ac7e8f5cc"/>
    <xsd:import namespace="cc2897bb-b700-45ca-bce7-9a7174558ca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105a8-ef68-420b-8f1e-a49ac7e8f5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2897bb-b700-45ca-bce7-9a7174558ca1"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901924-D131-4F02-8CC9-2EA85820C8DD}"/>
</file>

<file path=customXml/itemProps2.xml><?xml version="1.0" encoding="utf-8"?>
<ds:datastoreItem xmlns:ds="http://schemas.openxmlformats.org/officeDocument/2006/customXml" ds:itemID="{3AF20EEA-7CF0-4666-883C-3BA11B9368A8}"/>
</file>

<file path=customXml/itemProps3.xml><?xml version="1.0" encoding="utf-8"?>
<ds:datastoreItem xmlns:ds="http://schemas.openxmlformats.org/officeDocument/2006/customXml" ds:itemID="{29FE15C3-7ABE-48C5-94C2-E9407318F58F}"/>
</file>

<file path=docProps/app.xml><?xml version="1.0" encoding="utf-8"?>
<Properties xmlns="http://schemas.openxmlformats.org/officeDocument/2006/extended-properties" xmlns:vt="http://schemas.openxmlformats.org/officeDocument/2006/docPropsVTypes">
  <TotalTime>1</TotalTime>
  <Words>829</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Calibri</vt:lpstr>
      <vt:lpstr>Calibri Light</vt:lpstr>
      <vt:lpstr>Office-tema</vt:lpstr>
      <vt:lpstr>Det fremadrettede arbejde med læreplanen</vt:lpstr>
      <vt:lpstr>Hvad er vores næste skridt for at realisere arbejdet med læreplanen</vt:lpstr>
      <vt:lpstr>PowerPoint-præsentation</vt:lpstr>
      <vt:lpstr>Hvad har vi brug for, for at kunne tage de næste skridt?</vt:lpstr>
      <vt:lpstr>Hvilke pædagogiske erfaringer tager I med jer fra corona? Ind i læreplanen</vt:lpstr>
      <vt:lpstr>Hvilke overvejelser giver organiseringen under Corona perioden anledning til, i forhold til arbejdet med den pædagogiske læreplan?</vt:lpstr>
      <vt:lpstr>Arbejdet med øvebaner frem til sommeren 2021 med fokus på Børnesyn</vt:lpstr>
      <vt:lpstr>Mentor og mentee</vt:lpstr>
      <vt:lpstr>Mentor for nye ledere</vt:lpstr>
      <vt:lpstr>Fælles workshop i april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 fremadrettede arbejde med læreplanen</dc:title>
  <dc:creator>Tina Haugstrup Andersen</dc:creator>
  <cp:lastModifiedBy>Tina Haugstrup Andersen</cp:lastModifiedBy>
  <cp:revision>1</cp:revision>
  <dcterms:created xsi:type="dcterms:W3CDTF">2021-02-04T11:04:05Z</dcterms:created>
  <dcterms:modified xsi:type="dcterms:W3CDTF">2021-02-04T11:05:08Z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0x01010013EDD327AE42AB4FA88F4E6034D7D412</vt:lpwstr>
  </property>
</Properties>
</file>